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426" r:id="rId2"/>
    <p:sldId id="1076" r:id="rId3"/>
    <p:sldId id="760" r:id="rId4"/>
    <p:sldId id="728" r:id="rId5"/>
    <p:sldId id="725" r:id="rId6"/>
    <p:sldId id="730" r:id="rId7"/>
    <p:sldId id="724" r:id="rId8"/>
    <p:sldId id="732" r:id="rId9"/>
    <p:sldId id="731" r:id="rId10"/>
    <p:sldId id="733" r:id="rId11"/>
    <p:sldId id="734" r:id="rId12"/>
    <p:sldId id="751" r:id="rId13"/>
    <p:sldId id="752" r:id="rId14"/>
    <p:sldId id="741" r:id="rId15"/>
    <p:sldId id="742" r:id="rId16"/>
    <p:sldId id="743" r:id="rId17"/>
    <p:sldId id="744" r:id="rId18"/>
    <p:sldId id="748" r:id="rId19"/>
    <p:sldId id="749" r:id="rId20"/>
    <p:sldId id="746" r:id="rId21"/>
    <p:sldId id="798" r:id="rId22"/>
    <p:sldId id="800" r:id="rId23"/>
    <p:sldId id="769" r:id="rId24"/>
    <p:sldId id="1070" r:id="rId25"/>
    <p:sldId id="797" r:id="rId26"/>
    <p:sldId id="753" r:id="rId27"/>
    <p:sldId id="759" r:id="rId28"/>
    <p:sldId id="772" r:id="rId29"/>
    <p:sldId id="778" r:id="rId30"/>
    <p:sldId id="1071" r:id="rId31"/>
    <p:sldId id="951" r:id="rId32"/>
    <p:sldId id="952" r:id="rId33"/>
    <p:sldId id="754" r:id="rId3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1076"/>
            <p14:sldId id="760"/>
            <p14:sldId id="728"/>
            <p14:sldId id="725"/>
            <p14:sldId id="730"/>
            <p14:sldId id="724"/>
            <p14:sldId id="732"/>
            <p14:sldId id="731"/>
            <p14:sldId id="733"/>
            <p14:sldId id="734"/>
            <p14:sldId id="751"/>
            <p14:sldId id="752"/>
            <p14:sldId id="741"/>
            <p14:sldId id="742"/>
            <p14:sldId id="743"/>
            <p14:sldId id="744"/>
            <p14:sldId id="748"/>
            <p14:sldId id="749"/>
            <p14:sldId id="746"/>
            <p14:sldId id="798"/>
            <p14:sldId id="800"/>
            <p14:sldId id="769"/>
            <p14:sldId id="1070"/>
            <p14:sldId id="797"/>
            <p14:sldId id="753"/>
            <p14:sldId id="759"/>
            <p14:sldId id="772"/>
            <p14:sldId id="778"/>
            <p14:sldId id="1071"/>
            <p14:sldId id="951"/>
            <p14:sldId id="952"/>
            <p14:sldId id="754"/>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autoAdjust="0"/>
    <p:restoredTop sz="95093" autoAdjust="0"/>
  </p:normalViewPr>
  <p:slideViewPr>
    <p:cSldViewPr snapToGrid="0">
      <p:cViewPr varScale="1">
        <p:scale>
          <a:sx n="150" d="100"/>
          <a:sy n="150" d="100"/>
        </p:scale>
        <p:origin x="2268" y="132"/>
      </p:cViewPr>
      <p:guideLst>
        <p:guide orient="horz" pos="2160"/>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2023/5/22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5</a:t>
            </a:fld>
            <a:endParaRPr lang="zh-TW" altLang="en-US"/>
          </a:p>
        </p:txBody>
      </p:sp>
    </p:spTree>
    <p:extLst>
      <p:ext uri="{BB962C8B-B14F-4D97-AF65-F5344CB8AC3E}">
        <p14:creationId xmlns:p14="http://schemas.microsoft.com/office/powerpoint/2010/main" val="1434281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313131"/>
                </a:solidFill>
                <a:effectLst/>
                <a:latin typeface="Quattrocento Sans" panose="020F0502020204030204" pitchFamily="34" charset="0"/>
              </a:rPr>
              <a:t>loss function: L(</a:t>
            </a:r>
            <a:r>
              <a:rPr lang="el-GR" altLang="zh-TW" b="0" i="0" dirty="0">
                <a:solidFill>
                  <a:srgbClr val="313131"/>
                </a:solidFill>
                <a:effectLst/>
                <a:latin typeface="Quattrocento Sans" panose="020F0502020204030204" pitchFamily="34" charset="0"/>
              </a:rPr>
              <a:t>θ) </a:t>
            </a:r>
            <a:r>
              <a:rPr lang="zh-TW" altLang="en-US" b="0" i="0" dirty="0">
                <a:solidFill>
                  <a:srgbClr val="313131"/>
                </a:solidFill>
                <a:effectLst/>
                <a:latin typeface="Quattrocento Sans" panose="020F0502020204030204" pitchFamily="34" charset="0"/>
              </a:rPr>
              <a:t>等於所有的</a:t>
            </a:r>
            <a:r>
              <a:rPr lang="en" altLang="zh-TW" b="0" i="0" dirty="0">
                <a:solidFill>
                  <a:srgbClr val="313131"/>
                </a:solidFill>
                <a:effectLst/>
                <a:latin typeface="Quattrocento Sans" panose="020F0502020204030204" pitchFamily="34" charset="0"/>
              </a:rPr>
              <a:t>training data</a:t>
            </a:r>
            <a:r>
              <a:rPr lang="zh-TW" altLang="en-US" b="0" i="0" dirty="0">
                <a:solidFill>
                  <a:srgbClr val="313131"/>
                </a:solidFill>
                <a:effectLst/>
                <a:latin typeface="Quattrocento Sans" panose="020F0502020204030204" pitchFamily="34" charset="0"/>
              </a:rPr>
              <a:t>的</a:t>
            </a:r>
            <a:r>
              <a:rPr lang="en" altLang="zh-TW" b="0" i="0" dirty="0">
                <a:solidFill>
                  <a:srgbClr val="313131"/>
                </a:solidFill>
                <a:effectLst/>
                <a:latin typeface="Quattrocento Sans" panose="020F0502020204030204" pitchFamily="34" charset="0"/>
              </a:rPr>
              <a:t>loss</a:t>
            </a:r>
            <a:r>
              <a:rPr lang="zh-TW" altLang="en-US" b="0" i="0" dirty="0">
                <a:solidFill>
                  <a:srgbClr val="313131"/>
                </a:solidFill>
                <a:effectLst/>
                <a:latin typeface="Quattrocento Sans" panose="020F0502020204030204" pitchFamily="34" charset="0"/>
              </a:rPr>
              <a:t>總和</a:t>
            </a:r>
            <a:endParaRPr lang="en-US" altLang="zh-TW" b="0" i="0" dirty="0">
              <a:solidFill>
                <a:srgbClr val="313131"/>
              </a:solidFill>
              <a:effectLst/>
              <a:latin typeface="Quattrocento Sans" panose="020F0502020204030204" pitchFamily="34" charset="0"/>
            </a:endParaRPr>
          </a:p>
          <a:p>
            <a:pPr algn="l"/>
            <a:r>
              <a:rPr lang="en" altLang="zh-TW" b="1" i="0" dirty="0">
                <a:solidFill>
                  <a:srgbClr val="313131"/>
                </a:solidFill>
                <a:effectLst/>
                <a:latin typeface="Quattrocento Sans" panose="020B0502050000020003" pitchFamily="34" charset="0"/>
              </a:rPr>
              <a:t>Forward pass</a:t>
            </a:r>
            <a:r>
              <a:rPr lang="en" altLang="zh-TW" b="0" i="0" dirty="0">
                <a:solidFill>
                  <a:srgbClr val="313131"/>
                </a:solidFill>
                <a:effectLst/>
                <a:latin typeface="Quattrocento Sans" panose="020B0502050000020003" pitchFamily="34" charset="0"/>
              </a:rPr>
              <a:t> </a:t>
            </a:r>
            <a:r>
              <a:rPr lang="zh-TW" altLang="en-US" b="0" i="0" dirty="0">
                <a:solidFill>
                  <a:srgbClr val="313131"/>
                </a:solidFill>
                <a:effectLst/>
                <a:latin typeface="Quattrocento Sans" panose="020B0502050000020003" pitchFamily="34" charset="0"/>
              </a:rPr>
              <a:t>每一個</a:t>
            </a:r>
            <a:r>
              <a:rPr lang="en" altLang="zh-TW" b="0" i="0" dirty="0">
                <a:solidFill>
                  <a:srgbClr val="313131"/>
                </a:solidFill>
                <a:effectLst/>
                <a:latin typeface="Quattrocento Sans" panose="020B0502050000020003" pitchFamily="34" charset="0"/>
              </a:rPr>
              <a:t>neuron </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activation function </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output</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就是他所連結的</a:t>
            </a:r>
            <a:r>
              <a:rPr lang="en" altLang="zh-TW" b="0" i="0" dirty="0">
                <a:solidFill>
                  <a:srgbClr val="313131"/>
                </a:solidFill>
                <a:effectLst/>
                <a:latin typeface="Quattrocento Sans" panose="020B0502050000020003" pitchFamily="34" charset="0"/>
              </a:rPr>
              <a:t>weight </a:t>
            </a:r>
            <a:r>
              <a:rPr lang="zh-TW" altLang="en-US" b="0" i="0" dirty="0">
                <a:solidFill>
                  <a:srgbClr val="313131"/>
                </a:solidFill>
                <a:effectLst/>
                <a:latin typeface="Quattrocento Sans" panose="020B0502050000020003" pitchFamily="34" charset="0"/>
              </a:rPr>
              <a:t>的 ∂</a:t>
            </a:r>
            <a:r>
              <a:rPr lang="en" altLang="zh-TW" b="0" i="0" dirty="0">
                <a:solidFill>
                  <a:srgbClr val="313131"/>
                </a:solidFill>
                <a:effectLst/>
                <a:latin typeface="Quattrocento Sans" panose="020B0502050000020003" pitchFamily="34" charset="0"/>
              </a:rPr>
              <a:t>z/∂w</a:t>
            </a:r>
          </a:p>
          <a:p>
            <a:pPr algn="l"/>
            <a:r>
              <a:rPr lang="en" altLang="zh-TW" b="1" i="0" dirty="0">
                <a:solidFill>
                  <a:srgbClr val="313131"/>
                </a:solidFill>
                <a:effectLst/>
                <a:latin typeface="Quattrocento Sans" panose="020B0502050000020003" pitchFamily="34" charset="0"/>
              </a:rPr>
              <a:t>Backward pass </a:t>
            </a:r>
            <a:r>
              <a:rPr lang="zh-TW" altLang="en-US" b="0" i="0" dirty="0">
                <a:solidFill>
                  <a:srgbClr val="313131"/>
                </a:solidFill>
                <a:effectLst/>
                <a:latin typeface="Quattrocento Sans" panose="020B0502050000020003" pitchFamily="34" charset="0"/>
              </a:rPr>
              <a:t>建一個與原來方向相反的</a:t>
            </a:r>
            <a:r>
              <a:rPr lang="en" altLang="zh-TW" b="0" i="0" dirty="0">
                <a:solidFill>
                  <a:srgbClr val="313131"/>
                </a:solidFill>
                <a:effectLst/>
                <a:latin typeface="Quattrocento Sans" panose="020B0502050000020003" pitchFamily="34" charset="0"/>
              </a:rPr>
              <a:t>neural network</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它的三角形</a:t>
            </a:r>
            <a:r>
              <a:rPr lang="en" altLang="zh-TW" b="0" i="0" dirty="0">
                <a:solidFill>
                  <a:srgbClr val="313131"/>
                </a:solidFill>
                <a:effectLst/>
                <a:latin typeface="Quattrocento Sans" panose="020B0502050000020003" pitchFamily="34" charset="0"/>
              </a:rPr>
              <a:t>neuron</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output </a:t>
            </a:r>
            <a:r>
              <a:rPr lang="zh-TW" altLang="en-US" b="0" i="0" dirty="0">
                <a:solidFill>
                  <a:srgbClr val="313131"/>
                </a:solidFill>
                <a:effectLst/>
                <a:latin typeface="Quattrocento Sans" panose="020B0502050000020003" pitchFamily="34" charset="0"/>
              </a:rPr>
              <a:t>就是 ∂</a:t>
            </a:r>
            <a:r>
              <a:rPr lang="en" altLang="zh-TW" b="0" i="0" dirty="0">
                <a:solidFill>
                  <a:srgbClr val="313131"/>
                </a:solidFill>
                <a:effectLst/>
                <a:latin typeface="Quattrocento Sans" panose="020B0502050000020003" pitchFamily="34" charset="0"/>
              </a:rPr>
              <a:t>l/∂z</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把通過</a:t>
            </a:r>
            <a:r>
              <a:rPr lang="en" altLang="zh-TW" b="0" i="0" dirty="0">
                <a:solidFill>
                  <a:srgbClr val="313131"/>
                </a:solidFill>
                <a:effectLst/>
                <a:latin typeface="Quattrocento Sans" panose="020B0502050000020003" pitchFamily="34" charset="0"/>
              </a:rPr>
              <a:t>forward pass </a:t>
            </a:r>
            <a:r>
              <a:rPr lang="zh-TW" altLang="en-US" b="0" i="0" dirty="0">
                <a:solidFill>
                  <a:srgbClr val="313131"/>
                </a:solidFill>
                <a:effectLst/>
                <a:latin typeface="Quattrocento Sans" panose="020B0502050000020003" pitchFamily="34" charset="0"/>
              </a:rPr>
              <a:t>得到的 ∂</a:t>
            </a:r>
            <a:r>
              <a:rPr lang="en" altLang="zh-TW" b="0" i="0" dirty="0">
                <a:solidFill>
                  <a:srgbClr val="313131"/>
                </a:solidFill>
                <a:effectLst/>
                <a:latin typeface="Quattrocento Sans" panose="020B0502050000020003" pitchFamily="34" charset="0"/>
              </a:rPr>
              <a:t>z/∂w </a:t>
            </a:r>
            <a:r>
              <a:rPr lang="zh-TW" altLang="en-US" b="0" i="0" dirty="0">
                <a:solidFill>
                  <a:srgbClr val="313131"/>
                </a:solidFill>
                <a:effectLst/>
                <a:latin typeface="Quattrocento Sans" panose="020B0502050000020003" pitchFamily="34" charset="0"/>
              </a:rPr>
              <a:t>和通過</a:t>
            </a:r>
            <a:r>
              <a:rPr lang="en" altLang="zh-TW" b="0" i="0" dirty="0">
                <a:solidFill>
                  <a:srgbClr val="313131"/>
                </a:solidFill>
                <a:effectLst/>
                <a:latin typeface="Quattrocento Sans" panose="020B0502050000020003" pitchFamily="34" charset="0"/>
              </a:rPr>
              <a:t>backward pass </a:t>
            </a:r>
            <a:r>
              <a:rPr lang="zh-TW" altLang="en-US" b="0" i="0" dirty="0">
                <a:solidFill>
                  <a:srgbClr val="313131"/>
                </a:solidFill>
                <a:effectLst/>
                <a:latin typeface="Quattrocento Sans" panose="020B0502050000020003" pitchFamily="34" charset="0"/>
              </a:rPr>
              <a:t>得到的 ∂</a:t>
            </a:r>
            <a:r>
              <a:rPr lang="en" altLang="zh-TW" b="0" i="0" dirty="0">
                <a:solidFill>
                  <a:srgbClr val="313131"/>
                </a:solidFill>
                <a:effectLst/>
                <a:latin typeface="Quattrocento Sans" panose="020B0502050000020003" pitchFamily="34" charset="0"/>
              </a:rPr>
              <a:t>l/∂z </a:t>
            </a:r>
            <a:r>
              <a:rPr lang="zh-TW" altLang="en-US" b="0" i="0" dirty="0">
                <a:solidFill>
                  <a:srgbClr val="313131"/>
                </a:solidFill>
                <a:effectLst/>
                <a:latin typeface="Quattrocento Sans" panose="020B0502050000020003" pitchFamily="34" charset="0"/>
              </a:rPr>
              <a:t>乘起來就可以得到 </a:t>
            </a:r>
            <a:r>
              <a:rPr lang="en" altLang="zh-TW" b="0" i="0" dirty="0">
                <a:solidFill>
                  <a:srgbClr val="313131"/>
                </a:solidFill>
                <a:effectLst/>
                <a:latin typeface="Quattrocento Sans" panose="020B0502050000020003" pitchFamily="34" charset="0"/>
              </a:rPr>
              <a:t>l </a:t>
            </a:r>
            <a:r>
              <a:rPr lang="zh-TW" altLang="en-US" b="0" i="0" dirty="0">
                <a:solidFill>
                  <a:srgbClr val="313131"/>
                </a:solidFill>
                <a:effectLst/>
                <a:latin typeface="Quattrocento Sans" panose="020B0502050000020003" pitchFamily="34" charset="0"/>
              </a:rPr>
              <a:t>對 </a:t>
            </a:r>
            <a:r>
              <a:rPr lang="en" altLang="zh-TW" b="0" i="0" dirty="0">
                <a:solidFill>
                  <a:srgbClr val="313131"/>
                </a:solidFill>
                <a:effectLst/>
                <a:latin typeface="Quattrocento Sans" panose="020B0502050000020003" pitchFamily="34" charset="0"/>
              </a:rPr>
              <a:t>w </a:t>
            </a:r>
            <a:r>
              <a:rPr lang="zh-TW" altLang="en-US" b="0" i="0" dirty="0">
                <a:solidFill>
                  <a:srgbClr val="313131"/>
                </a:solidFill>
                <a:effectLst/>
                <a:latin typeface="Quattrocento Sans" panose="020B0502050000020003" pitchFamily="34" charset="0"/>
              </a:rPr>
              <a:t>的偏微分 ∂</a:t>
            </a:r>
            <a:r>
              <a:rPr lang="en" altLang="zh-TW" b="0" i="0" dirty="0">
                <a:solidFill>
                  <a:srgbClr val="313131"/>
                </a:solidFill>
                <a:effectLst/>
                <a:latin typeface="Quattrocento Sans" panose="020B0502050000020003" pitchFamily="34" charset="0"/>
              </a:rPr>
              <a:t>l/∂w</a:t>
            </a:r>
          </a:p>
          <a:p>
            <a:endParaRPr lang="en-US" altLang="zh-TW" b="0" i="0" dirty="0">
              <a:solidFill>
                <a:srgbClr val="313131"/>
              </a:solidFill>
              <a:effectLst/>
              <a:latin typeface="Quattrocento Sans" panose="020F0502020204030204" pitchFamily="34" charset="0"/>
            </a:endParaRPr>
          </a:p>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11</a:t>
            </a:fld>
            <a:endParaRPr lang="zh-TW" altLang="en-US"/>
          </a:p>
        </p:txBody>
      </p:sp>
    </p:spTree>
    <p:extLst>
      <p:ext uri="{BB962C8B-B14F-4D97-AF65-F5344CB8AC3E}">
        <p14:creationId xmlns:p14="http://schemas.microsoft.com/office/powerpoint/2010/main" val="717903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 the Wasserstein variant</a:t>
            </a:r>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28</a:t>
            </a:fld>
            <a:endParaRPr lang="zh-TW" altLang="en-US"/>
          </a:p>
        </p:txBody>
      </p:sp>
    </p:spTree>
    <p:extLst>
      <p:ext uri="{BB962C8B-B14F-4D97-AF65-F5344CB8AC3E}">
        <p14:creationId xmlns:p14="http://schemas.microsoft.com/office/powerpoint/2010/main" val="3759841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Scatterplot"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48550/arXiv.1406.2661"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i.org/10.48550/arXiv.1705.10843"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48550/arXiv.1705.1084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doi.org/10.48550/arXiv.1802.04364" TargetMode="External"/><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sz="3000" dirty="0">
                <a:solidFill>
                  <a:srgbClr val="000000"/>
                </a:solidFill>
                <a:latin typeface="+mn-lt"/>
              </a:rPr>
              <a:t>Machine Learning in Chemistry</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E5CB7-25BF-6856-B1A5-636755C82FBF}"/>
              </a:ext>
            </a:extLst>
          </p:cNvPr>
          <p:cNvSpPr>
            <a:spLocks noGrp="1"/>
          </p:cNvSpPr>
          <p:nvPr>
            <p:ph type="title"/>
          </p:nvPr>
        </p:nvSpPr>
        <p:spPr/>
        <p:txBody>
          <a:bodyPr/>
          <a:lstStyle/>
          <a:p>
            <a:r>
              <a:rPr kumimoji="1" lang="en-US" altLang="zh-TW" dirty="0"/>
              <a:t>Forward </a:t>
            </a:r>
            <a:r>
              <a:rPr kumimoji="1" lang="en" altLang="zh-TW" dirty="0"/>
              <a:t>P</a:t>
            </a:r>
            <a:r>
              <a:rPr lang="en" altLang="zh-TW" b="1" i="0" dirty="0">
                <a:effectLst/>
              </a:rPr>
              <a:t>ropagation</a:t>
            </a:r>
            <a:endParaRPr kumimoji="1" lang="zh-TW" altLang="en-US" dirty="0"/>
          </a:p>
        </p:txBody>
      </p:sp>
      <p:sp>
        <p:nvSpPr>
          <p:cNvPr id="4" name="投影片編號版面配置區 3">
            <a:extLst>
              <a:ext uri="{FF2B5EF4-FFF2-40B4-BE49-F238E27FC236}">
                <a16:creationId xmlns:a16="http://schemas.microsoft.com/office/drawing/2014/main" id="{D4627862-2A4A-4509-EB7B-7CAF23564B0F}"/>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pic>
        <p:nvPicPr>
          <p:cNvPr id="5122" name="Picture 2">
            <a:extLst>
              <a:ext uri="{FF2B5EF4-FFF2-40B4-BE49-F238E27FC236}">
                <a16:creationId xmlns:a16="http://schemas.microsoft.com/office/drawing/2014/main" id="{E124123B-BDBF-E25E-AF5D-7A1742EE2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57020"/>
            <a:ext cx="8890000" cy="3378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3142E19-ECC5-D5A3-0936-01F013382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618" y="5194300"/>
            <a:ext cx="20955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E0300C8-A367-4326-DC5A-D11FACC6C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717" y="5776214"/>
            <a:ext cx="1917700" cy="50800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312730D-AEBF-0DA6-5E4F-630DE9022B47}"/>
              </a:ext>
            </a:extLst>
          </p:cNvPr>
          <p:cNvSpPr txBox="1"/>
          <p:nvPr/>
        </p:nvSpPr>
        <p:spPr>
          <a:xfrm>
            <a:off x="3535680" y="5298678"/>
            <a:ext cx="2954655" cy="369332"/>
          </a:xfrm>
          <a:prstGeom prst="rect">
            <a:avLst/>
          </a:prstGeom>
          <a:noFill/>
        </p:spPr>
        <p:txBody>
          <a:bodyPr wrap="none" rtlCol="0">
            <a:spAutoFit/>
          </a:bodyPr>
          <a:lstStyle/>
          <a:p>
            <a:r>
              <a:rPr kumimoji="1" lang="en-US" altLang="zh-TW" dirty="0"/>
              <a:t>Through activation function</a:t>
            </a:r>
            <a:endParaRPr kumimoji="1" lang="zh-TW" altLang="en-US" dirty="0"/>
          </a:p>
        </p:txBody>
      </p:sp>
      <p:pic>
        <p:nvPicPr>
          <p:cNvPr id="5128" name="Picture 8">
            <a:extLst>
              <a:ext uri="{FF2B5EF4-FFF2-40B4-BE49-F238E27FC236}">
                <a16:creationId xmlns:a16="http://schemas.microsoft.com/office/drawing/2014/main" id="{DB019B78-231F-FBD4-230C-C69D2AF87C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641078"/>
            <a:ext cx="8890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D89037DF-A0E2-EF1C-430C-1419F43B85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399" y="5334254"/>
            <a:ext cx="2095500" cy="103465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F7C1D005-3853-F7A8-D7A5-04B891960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812" y="5662136"/>
            <a:ext cx="1917700" cy="6985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ADA2D13-8698-1DCF-A87E-EFA4C5079A9B}"/>
              </a:ext>
            </a:extLst>
          </p:cNvPr>
          <p:cNvSpPr txBox="1"/>
          <p:nvPr/>
        </p:nvSpPr>
        <p:spPr>
          <a:xfrm>
            <a:off x="3733546" y="5868463"/>
            <a:ext cx="1075936" cy="369332"/>
          </a:xfrm>
          <a:prstGeom prst="rect">
            <a:avLst/>
          </a:prstGeom>
          <a:noFill/>
        </p:spPr>
        <p:txBody>
          <a:bodyPr wrap="none" rtlCol="0">
            <a:spAutoFit/>
          </a:bodyPr>
          <a:lstStyle/>
          <a:p>
            <a:r>
              <a:rPr kumimoji="1" lang="en-US" altLang="zh-TW" dirty="0"/>
              <a:t>Output =</a:t>
            </a:r>
            <a:endParaRPr kumimoji="1" lang="zh-TW" altLang="en-US" dirty="0"/>
          </a:p>
        </p:txBody>
      </p:sp>
    </p:spTree>
    <p:extLst>
      <p:ext uri="{BB962C8B-B14F-4D97-AF65-F5344CB8AC3E}">
        <p14:creationId xmlns:p14="http://schemas.microsoft.com/office/powerpoint/2010/main" val="380701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0"/>
                                  </p:stCondLst>
                                  <p:childTnLst>
                                    <p:set>
                                      <p:cBhvr>
                                        <p:cTn id="15" dur="1" fill="hold">
                                          <p:stCondLst>
                                            <p:cond delay="0"/>
                                          </p:stCondLst>
                                        </p:cTn>
                                        <p:tgtEl>
                                          <p:spTgt spid="5126"/>
                                        </p:tgtEl>
                                        <p:attrNameLst>
                                          <p:attrName>style.visibility</p:attrName>
                                        </p:attrNameLst>
                                      </p:cBhvr>
                                      <p:to>
                                        <p:strVal val="hidden"/>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5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E5CB7-25BF-6856-B1A5-636755C82FBF}"/>
              </a:ext>
            </a:extLst>
          </p:cNvPr>
          <p:cNvSpPr>
            <a:spLocks noGrp="1"/>
          </p:cNvSpPr>
          <p:nvPr>
            <p:ph type="title"/>
          </p:nvPr>
        </p:nvSpPr>
        <p:spPr/>
        <p:txBody>
          <a:bodyPr/>
          <a:lstStyle/>
          <a:p>
            <a:r>
              <a:rPr kumimoji="1" lang="en-US" altLang="zh-TW" dirty="0"/>
              <a:t>Backward </a:t>
            </a:r>
            <a:r>
              <a:rPr kumimoji="1" lang="en" altLang="zh-TW" dirty="0"/>
              <a:t>P</a:t>
            </a:r>
            <a:r>
              <a:rPr lang="en" altLang="zh-TW" b="1" i="0" dirty="0">
                <a:effectLst/>
              </a:rPr>
              <a:t>ropagation</a:t>
            </a:r>
            <a:endParaRPr kumimoji="1" lang="zh-TW" altLang="en-US" dirty="0"/>
          </a:p>
        </p:txBody>
      </p:sp>
      <p:sp>
        <p:nvSpPr>
          <p:cNvPr id="4" name="投影片編號版面配置區 3">
            <a:extLst>
              <a:ext uri="{FF2B5EF4-FFF2-40B4-BE49-F238E27FC236}">
                <a16:creationId xmlns:a16="http://schemas.microsoft.com/office/drawing/2014/main" id="{D4627862-2A4A-4509-EB7B-7CAF23564B0F}"/>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pic>
        <p:nvPicPr>
          <p:cNvPr id="6148" name="Picture 4">
            <a:extLst>
              <a:ext uri="{FF2B5EF4-FFF2-40B4-BE49-F238E27FC236}">
                <a16:creationId xmlns:a16="http://schemas.microsoft.com/office/drawing/2014/main" id="{0C83A20D-9F1A-01F5-B338-AF78737A3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270000"/>
            <a:ext cx="60198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EB24C97-A5F2-5E80-7787-40583B819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990" y="1554226"/>
            <a:ext cx="5981700" cy="44323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3CDA89C3-2E31-B07F-41F3-09350ABF4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990" y="993776"/>
            <a:ext cx="5753100"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82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E98F1C-B688-FB8B-308A-B19979590045}"/>
              </a:ext>
            </a:extLst>
          </p:cNvPr>
          <p:cNvSpPr>
            <a:spLocks noGrp="1"/>
          </p:cNvSpPr>
          <p:nvPr>
            <p:ph type="title"/>
          </p:nvPr>
        </p:nvSpPr>
        <p:spPr>
          <a:xfrm>
            <a:off x="2701104" y="0"/>
            <a:ext cx="8125392" cy="651600"/>
          </a:xfrm>
        </p:spPr>
        <p:txBody>
          <a:bodyPr/>
          <a:lstStyle/>
          <a:p>
            <a:r>
              <a:rPr lang="en" altLang="zh-TW" sz="3000" b="1" i="0" dirty="0">
                <a:effectLst/>
                <a:latin typeface="+mj-lt"/>
              </a:rPr>
              <a:t>Recurrent Neural Network (RNN)</a:t>
            </a:r>
            <a:endParaRPr kumimoji="1" lang="zh-TW" altLang="en-US" sz="3000" dirty="0">
              <a:latin typeface="+mj-lt"/>
            </a:endParaRPr>
          </a:p>
        </p:txBody>
      </p:sp>
      <p:sp>
        <p:nvSpPr>
          <p:cNvPr id="3" name="內容版面配置區 2">
            <a:extLst>
              <a:ext uri="{FF2B5EF4-FFF2-40B4-BE49-F238E27FC236}">
                <a16:creationId xmlns:a16="http://schemas.microsoft.com/office/drawing/2014/main" id="{DC3A7286-A385-4904-7772-2DF174135EB7}"/>
              </a:ext>
            </a:extLst>
          </p:cNvPr>
          <p:cNvSpPr>
            <a:spLocks noGrp="1"/>
          </p:cNvSpPr>
          <p:nvPr>
            <p:ph idx="1"/>
          </p:nvPr>
        </p:nvSpPr>
        <p:spPr>
          <a:xfrm>
            <a:off x="228600" y="1016421"/>
            <a:ext cx="8686800" cy="1775547"/>
          </a:xfrm>
        </p:spPr>
        <p:txBody>
          <a:bodyPr>
            <a:normAutofit/>
          </a:bodyPr>
          <a:lstStyle/>
          <a:p>
            <a:r>
              <a:rPr lang="en" altLang="zh-TW" b="0" i="0" dirty="0">
                <a:effectLst/>
              </a:rPr>
              <a:t>RNN : Mostly used in language model, speech recognition, RNNs have feedback connections, which allow them to maintain an internal memory of past computations, making them capable of handling sequences of arbitrary length</a:t>
            </a:r>
          </a:p>
        </p:txBody>
      </p:sp>
      <p:sp>
        <p:nvSpPr>
          <p:cNvPr id="4" name="投影片編號版面配置區 3">
            <a:extLst>
              <a:ext uri="{FF2B5EF4-FFF2-40B4-BE49-F238E27FC236}">
                <a16:creationId xmlns:a16="http://schemas.microsoft.com/office/drawing/2014/main" id="{831F0AB8-71CF-4D7A-90E6-ADCD464AF549}"/>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pic>
        <p:nvPicPr>
          <p:cNvPr id="5" name="圖片 4">
            <a:extLst>
              <a:ext uri="{FF2B5EF4-FFF2-40B4-BE49-F238E27FC236}">
                <a16:creationId xmlns:a16="http://schemas.microsoft.com/office/drawing/2014/main" id="{18397B21-46CA-DAB2-40B7-F4F9748D2E04}"/>
              </a:ext>
            </a:extLst>
          </p:cNvPr>
          <p:cNvPicPr>
            <a:picLocks noChangeAspect="1"/>
          </p:cNvPicPr>
          <p:nvPr/>
        </p:nvPicPr>
        <p:blipFill>
          <a:blip r:embed="rId2"/>
          <a:stretch>
            <a:fillRect/>
          </a:stretch>
        </p:blipFill>
        <p:spPr>
          <a:xfrm>
            <a:off x="395394" y="3066887"/>
            <a:ext cx="8353211" cy="2617178"/>
          </a:xfrm>
          <a:prstGeom prst="rect">
            <a:avLst/>
          </a:prstGeom>
        </p:spPr>
      </p:pic>
    </p:spTree>
    <p:extLst>
      <p:ext uri="{BB962C8B-B14F-4D97-AF65-F5344CB8AC3E}">
        <p14:creationId xmlns:p14="http://schemas.microsoft.com/office/powerpoint/2010/main" val="4098534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4ECD77-5D50-25C9-7C42-55C7D0B4E00F}"/>
              </a:ext>
            </a:extLst>
          </p:cNvPr>
          <p:cNvSpPr>
            <a:spLocks noGrp="1"/>
          </p:cNvSpPr>
          <p:nvPr>
            <p:ph type="title"/>
          </p:nvPr>
        </p:nvSpPr>
        <p:spPr>
          <a:xfrm>
            <a:off x="2701104" y="0"/>
            <a:ext cx="6698928" cy="651600"/>
          </a:xfrm>
        </p:spPr>
        <p:txBody>
          <a:bodyPr/>
          <a:lstStyle/>
          <a:p>
            <a:r>
              <a:rPr lang="en" altLang="zh-TW" sz="2800" i="0" dirty="0">
                <a:effectLst/>
                <a:latin typeface="arial" panose="020B0604020202020204" pitchFamily="34" charset="0"/>
              </a:rPr>
              <a:t>Convolutional Neural Network(CNN)</a:t>
            </a:r>
            <a:endParaRPr kumimoji="1" lang="zh-TW" altLang="en-US" sz="2800" dirty="0"/>
          </a:p>
        </p:txBody>
      </p:sp>
      <p:sp>
        <p:nvSpPr>
          <p:cNvPr id="4" name="投影片編號版面配置區 3">
            <a:extLst>
              <a:ext uri="{FF2B5EF4-FFF2-40B4-BE49-F238E27FC236}">
                <a16:creationId xmlns:a16="http://schemas.microsoft.com/office/drawing/2014/main" id="{7A6B14ED-0581-7381-5663-C1177AABBBC5}"/>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sp>
        <p:nvSpPr>
          <p:cNvPr id="9" name="內容版面配置區 8">
            <a:extLst>
              <a:ext uri="{FF2B5EF4-FFF2-40B4-BE49-F238E27FC236}">
                <a16:creationId xmlns:a16="http://schemas.microsoft.com/office/drawing/2014/main" id="{769AA46D-D15F-DEBF-71EF-13A04278835A}"/>
              </a:ext>
            </a:extLst>
          </p:cNvPr>
          <p:cNvSpPr>
            <a:spLocks noGrp="1"/>
          </p:cNvSpPr>
          <p:nvPr>
            <p:ph idx="1"/>
          </p:nvPr>
        </p:nvSpPr>
        <p:spPr>
          <a:xfrm>
            <a:off x="457200" y="879893"/>
            <a:ext cx="8229600" cy="2119339"/>
          </a:xfrm>
        </p:spPr>
        <p:txBody>
          <a:bodyPr/>
          <a:lstStyle/>
          <a:p>
            <a:pPr algn="l" fontAlgn="base"/>
            <a:r>
              <a:rPr kumimoji="1" lang="en" altLang="zh-TW" dirty="0"/>
              <a:t>CNN   :  Used in </a:t>
            </a:r>
            <a:r>
              <a:rPr lang="en" altLang="zh-TW" b="0" i="0" dirty="0">
                <a:effectLst/>
              </a:rPr>
              <a:t>image classification, object detection. It utilizes convolutional layers, which apply filters to input data to extract relevant features. By using shared weights and pooling operations, CNNs can capture spatial hierarchies and learn patterns at different scales</a:t>
            </a:r>
          </a:p>
        </p:txBody>
      </p:sp>
      <p:pic>
        <p:nvPicPr>
          <p:cNvPr id="1026" name="Picture 2" descr="Basics of CNN ">
            <a:extLst>
              <a:ext uri="{FF2B5EF4-FFF2-40B4-BE49-F238E27FC236}">
                <a16:creationId xmlns:a16="http://schemas.microsoft.com/office/drawing/2014/main" id="{AAE21888-C3E3-FA7C-97E9-EBD5B3F70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64" y="2741710"/>
            <a:ext cx="7785871" cy="3659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96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765886-4AF8-DB12-8D91-E72C3CD2201E}"/>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D0C7C8A7-8779-2D91-5AC5-4EE9440B2739}"/>
              </a:ext>
            </a:extLst>
          </p:cNvPr>
          <p:cNvSpPr>
            <a:spLocks noGrp="1"/>
          </p:cNvSpPr>
          <p:nvPr>
            <p:ph idx="1"/>
          </p:nvPr>
        </p:nvSpPr>
        <p:spPr/>
        <p:txBody>
          <a:bodyPr/>
          <a:lstStyle/>
          <a:p>
            <a:pPr marL="457200" indent="-457200">
              <a:buFont typeface="+mj-lt"/>
              <a:buAutoNum type="arabicPeriod"/>
            </a:pPr>
            <a:r>
              <a:rPr kumimoji="1" lang="en-US" altLang="zh-TW" dirty="0"/>
              <a:t>Go to Exercise 2</a:t>
            </a:r>
          </a:p>
          <a:p>
            <a:pPr marL="457200" indent="-457200">
              <a:buFont typeface="+mj-lt"/>
              <a:buAutoNum type="arabicPeriod"/>
            </a:pPr>
            <a:r>
              <a:rPr kumimoji="1" lang="en-US" altLang="zh-TW" dirty="0" err="1"/>
              <a:t>Sbatch</a:t>
            </a:r>
            <a:r>
              <a:rPr kumimoji="1" lang="en-US" altLang="zh-TW" dirty="0"/>
              <a:t> submit_training.sh</a:t>
            </a:r>
          </a:p>
          <a:p>
            <a:pPr marL="457200" indent="-457200">
              <a:buFont typeface="+mj-lt"/>
              <a:buAutoNum type="arabicPeriod"/>
            </a:pPr>
            <a:r>
              <a:rPr kumimoji="1" lang="en-US" altLang="zh-TW" dirty="0"/>
              <a:t>Training a model to predict molecules property</a:t>
            </a:r>
          </a:p>
          <a:p>
            <a:pPr marL="457200" indent="-457200">
              <a:buFont typeface="+mj-lt"/>
              <a:buAutoNum type="arabicPeriod"/>
            </a:pPr>
            <a:r>
              <a:rPr kumimoji="1" lang="en-US" altLang="zh-TW" dirty="0"/>
              <a:t>Follow </a:t>
            </a:r>
            <a:r>
              <a:rPr kumimoji="1" lang="en-US" altLang="zh-TW" dirty="0" err="1"/>
              <a:t>slurm</a:t>
            </a:r>
            <a:r>
              <a:rPr kumimoji="1" lang="en-US" altLang="zh-TW" dirty="0"/>
              <a:t> output by tail -f to see what’s happening.</a:t>
            </a:r>
          </a:p>
          <a:p>
            <a:pPr marL="457200" indent="-457200">
              <a:buFont typeface="+mj-lt"/>
              <a:buAutoNum type="arabicPeriod"/>
            </a:pPr>
            <a:endParaRPr kumimoji="1" lang="en-US" altLang="zh-TW" dirty="0"/>
          </a:p>
        </p:txBody>
      </p:sp>
      <p:sp>
        <p:nvSpPr>
          <p:cNvPr id="4" name="投影片編號版面配置區 3">
            <a:extLst>
              <a:ext uri="{FF2B5EF4-FFF2-40B4-BE49-F238E27FC236}">
                <a16:creationId xmlns:a16="http://schemas.microsoft.com/office/drawing/2014/main" id="{EF4AA963-695B-2FB0-FB60-29843135C441}"/>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pic>
        <p:nvPicPr>
          <p:cNvPr id="15362" name="Picture 2">
            <a:extLst>
              <a:ext uri="{FF2B5EF4-FFF2-40B4-BE49-F238E27FC236}">
                <a16:creationId xmlns:a16="http://schemas.microsoft.com/office/drawing/2014/main" id="{147C36D0-D446-835F-11CE-BD33F00F4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946" y="3104540"/>
            <a:ext cx="6430108" cy="3616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6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D41AA0-20F6-ACBC-2929-763C2EA058AE}"/>
              </a:ext>
            </a:extLst>
          </p:cNvPr>
          <p:cNvSpPr>
            <a:spLocks noGrp="1"/>
          </p:cNvSpPr>
          <p:nvPr>
            <p:ph type="title"/>
          </p:nvPr>
        </p:nvSpPr>
        <p:spPr>
          <a:xfrm>
            <a:off x="2823493" y="0"/>
            <a:ext cx="5675738" cy="651600"/>
          </a:xfrm>
        </p:spPr>
        <p:txBody>
          <a:bodyPr/>
          <a:lstStyle/>
          <a:p>
            <a:r>
              <a:rPr kumimoji="1" lang="en-US" altLang="zh-TW" dirty="0"/>
              <a:t>Details about training model</a:t>
            </a:r>
            <a:endParaRPr kumimoji="1" lang="zh-TW" altLang="en-US" dirty="0"/>
          </a:p>
        </p:txBody>
      </p:sp>
      <p:sp>
        <p:nvSpPr>
          <p:cNvPr id="3" name="內容版面配置區 2">
            <a:extLst>
              <a:ext uri="{FF2B5EF4-FFF2-40B4-BE49-F238E27FC236}">
                <a16:creationId xmlns:a16="http://schemas.microsoft.com/office/drawing/2014/main" id="{D4D8FE04-A2E5-67B3-59D4-7B9B6814847C}"/>
              </a:ext>
            </a:extLst>
          </p:cNvPr>
          <p:cNvSpPr>
            <a:spLocks noGrp="1"/>
          </p:cNvSpPr>
          <p:nvPr>
            <p:ph idx="1"/>
          </p:nvPr>
        </p:nvSpPr>
        <p:spPr/>
        <p:txBody>
          <a:bodyPr>
            <a:normAutofit/>
          </a:bodyPr>
          <a:lstStyle/>
          <a:p>
            <a:pPr marL="0" indent="0">
              <a:buNone/>
            </a:pPr>
            <a:r>
              <a:rPr lang="en" altLang="zh-TW" b="1" i="0" dirty="0">
                <a:solidFill>
                  <a:srgbClr val="292929"/>
                </a:solidFill>
                <a:effectLst/>
                <a:latin typeface="+mn-lt"/>
              </a:rPr>
              <a:t>Dataset size = Iteration * </a:t>
            </a:r>
            <a:r>
              <a:rPr lang="en" altLang="zh-TW" b="1" i="0" dirty="0">
                <a:solidFill>
                  <a:srgbClr val="FF0000"/>
                </a:solidFill>
                <a:effectLst/>
                <a:latin typeface="+mn-lt"/>
              </a:rPr>
              <a:t>Batch size </a:t>
            </a:r>
            <a:r>
              <a:rPr lang="zh-TW" altLang="en" b="1" i="0" dirty="0">
                <a:solidFill>
                  <a:srgbClr val="292929"/>
                </a:solidFill>
                <a:effectLst/>
                <a:latin typeface="+mn-lt"/>
              </a:rPr>
              <a:t>（</a:t>
            </a:r>
            <a:r>
              <a:rPr lang="en" altLang="zh-TW" b="1" i="0" dirty="0">
                <a:solidFill>
                  <a:srgbClr val="292929"/>
                </a:solidFill>
                <a:effectLst/>
                <a:latin typeface="+mn-lt"/>
              </a:rPr>
              <a:t>1 Epoch</a:t>
            </a:r>
            <a:r>
              <a:rPr lang="zh-TW" altLang="en" b="1" i="0" dirty="0">
                <a:solidFill>
                  <a:srgbClr val="292929"/>
                </a:solidFill>
                <a:effectLst/>
                <a:latin typeface="+mn-lt"/>
              </a:rPr>
              <a:t>）</a:t>
            </a:r>
            <a:r>
              <a:rPr lang="en" altLang="zh-TW" b="1" i="0" dirty="0">
                <a:solidFill>
                  <a:srgbClr val="292929"/>
                </a:solidFill>
                <a:effectLst/>
                <a:latin typeface="+mn-lt"/>
              </a:rPr>
              <a:t>Iteration = </a:t>
            </a:r>
            <a:r>
              <a:rPr lang="zh-TW" altLang="en" b="1" i="0" dirty="0">
                <a:solidFill>
                  <a:srgbClr val="292929"/>
                </a:solidFill>
                <a:effectLst/>
                <a:latin typeface="+mn-lt"/>
              </a:rPr>
              <a:t>（</a:t>
            </a:r>
            <a:r>
              <a:rPr lang="en" altLang="zh-TW" b="1" i="0" dirty="0">
                <a:solidFill>
                  <a:srgbClr val="292929"/>
                </a:solidFill>
                <a:effectLst/>
                <a:latin typeface="+mn-lt"/>
              </a:rPr>
              <a:t>Data set size / </a:t>
            </a:r>
            <a:r>
              <a:rPr lang="en" altLang="zh-TW" b="1" i="0" dirty="0">
                <a:solidFill>
                  <a:srgbClr val="FF0000"/>
                </a:solidFill>
                <a:effectLst/>
                <a:latin typeface="+mn-lt"/>
              </a:rPr>
              <a:t>Batch size</a:t>
            </a:r>
            <a:r>
              <a:rPr lang="zh-TW" altLang="en" b="1" i="0" dirty="0">
                <a:solidFill>
                  <a:srgbClr val="292929"/>
                </a:solidFill>
                <a:effectLst/>
                <a:latin typeface="+mn-lt"/>
              </a:rPr>
              <a:t>）* </a:t>
            </a:r>
            <a:r>
              <a:rPr lang="en" altLang="zh-TW" b="1" i="0" dirty="0">
                <a:solidFill>
                  <a:srgbClr val="292929"/>
                </a:solidFill>
                <a:effectLst/>
                <a:latin typeface="+mn-lt"/>
              </a:rPr>
              <a:t>Epoch</a:t>
            </a:r>
            <a:endParaRPr lang="en" altLang="zh-TW" b="1" i="1" dirty="0">
              <a:solidFill>
                <a:srgbClr val="292929"/>
              </a:solidFill>
              <a:effectLst/>
              <a:latin typeface="+mn-lt"/>
            </a:endParaRPr>
          </a:p>
          <a:p>
            <a:endParaRPr lang="en" altLang="zh-TW" b="0" i="1" dirty="0">
              <a:solidFill>
                <a:srgbClr val="292929"/>
              </a:solidFill>
              <a:effectLst/>
              <a:latin typeface="+mn-lt"/>
            </a:endParaRPr>
          </a:p>
        </p:txBody>
      </p:sp>
      <p:sp>
        <p:nvSpPr>
          <p:cNvPr id="4" name="投影片編號版面配置區 3">
            <a:extLst>
              <a:ext uri="{FF2B5EF4-FFF2-40B4-BE49-F238E27FC236}">
                <a16:creationId xmlns:a16="http://schemas.microsoft.com/office/drawing/2014/main" id="{1AA701D6-2370-FB37-DACA-3C250A2E1AB7}"/>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14338" name="Picture 2" descr="epoch batch size">
            <a:extLst>
              <a:ext uri="{FF2B5EF4-FFF2-40B4-BE49-F238E27FC236}">
                <a16:creationId xmlns:a16="http://schemas.microsoft.com/office/drawing/2014/main" id="{D5C0C9E9-AF35-8F50-3644-B1444BF78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765" y="2451415"/>
            <a:ext cx="4770315" cy="352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584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FABA78-F9F6-6620-1BB8-F1D42BC977BF}"/>
              </a:ext>
            </a:extLst>
          </p:cNvPr>
          <p:cNvSpPr>
            <a:spLocks noGrp="1"/>
          </p:cNvSpPr>
          <p:nvPr>
            <p:ph type="title"/>
          </p:nvPr>
        </p:nvSpPr>
        <p:spPr>
          <a:xfrm>
            <a:off x="2706262" y="0"/>
            <a:ext cx="7164568" cy="651600"/>
          </a:xfrm>
        </p:spPr>
        <p:txBody>
          <a:bodyPr/>
          <a:lstStyle/>
          <a:p>
            <a:r>
              <a:rPr kumimoji="1" lang="en-US" altLang="zh-TW" sz="2400" dirty="0"/>
              <a:t>How batch size effect gradient descent</a:t>
            </a:r>
            <a:endParaRPr kumimoji="1" lang="zh-TW" altLang="en-US" sz="2400" dirty="0"/>
          </a:p>
        </p:txBody>
      </p:sp>
      <p:sp>
        <p:nvSpPr>
          <p:cNvPr id="4" name="投影片編號版面配置區 3">
            <a:extLst>
              <a:ext uri="{FF2B5EF4-FFF2-40B4-BE49-F238E27FC236}">
                <a16:creationId xmlns:a16="http://schemas.microsoft.com/office/drawing/2014/main" id="{FEEEDD4A-F3D0-5916-0A87-5AFD02836EA8}"/>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16388" name="Picture 4">
            <a:extLst>
              <a:ext uri="{FF2B5EF4-FFF2-40B4-BE49-F238E27FC236}">
                <a16:creationId xmlns:a16="http://schemas.microsoft.com/office/drawing/2014/main" id="{590A4956-884E-BA7A-DDF6-60DF25CEB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8" y="1292400"/>
            <a:ext cx="4462132" cy="42732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E8B3D94-249D-170E-04CF-58433FAC855E}"/>
              </a:ext>
            </a:extLst>
          </p:cNvPr>
          <p:cNvSpPr txBox="1"/>
          <p:nvPr/>
        </p:nvSpPr>
        <p:spPr>
          <a:xfrm>
            <a:off x="1365737" y="5948440"/>
            <a:ext cx="1832553" cy="369332"/>
          </a:xfrm>
          <a:prstGeom prst="rect">
            <a:avLst/>
          </a:prstGeom>
          <a:noFill/>
        </p:spPr>
        <p:txBody>
          <a:bodyPr wrap="none" rtlCol="0">
            <a:spAutoFit/>
          </a:bodyPr>
          <a:lstStyle/>
          <a:p>
            <a:r>
              <a:rPr kumimoji="1" lang="en-US" altLang="zh-TW" dirty="0"/>
              <a:t>Batch size = 10 </a:t>
            </a:r>
            <a:endParaRPr kumimoji="1" lang="zh-TW" altLang="en-US" dirty="0"/>
          </a:p>
        </p:txBody>
      </p:sp>
      <p:pic>
        <p:nvPicPr>
          <p:cNvPr id="16390" name="Picture 6">
            <a:extLst>
              <a:ext uri="{FF2B5EF4-FFF2-40B4-BE49-F238E27FC236}">
                <a16:creationId xmlns:a16="http://schemas.microsoft.com/office/drawing/2014/main" id="{9ECBD8C8-E7AF-A66C-BA2D-8D4383A8E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2400"/>
            <a:ext cx="4462131" cy="42732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996A948E-3D61-21BF-0CA6-B99DD7000ABE}"/>
              </a:ext>
            </a:extLst>
          </p:cNvPr>
          <p:cNvSpPr txBox="1"/>
          <p:nvPr/>
        </p:nvSpPr>
        <p:spPr>
          <a:xfrm>
            <a:off x="5849814" y="5948440"/>
            <a:ext cx="1704313" cy="369332"/>
          </a:xfrm>
          <a:prstGeom prst="rect">
            <a:avLst/>
          </a:prstGeom>
          <a:noFill/>
        </p:spPr>
        <p:txBody>
          <a:bodyPr wrap="none" rtlCol="0">
            <a:spAutoFit/>
          </a:bodyPr>
          <a:lstStyle/>
          <a:p>
            <a:r>
              <a:rPr kumimoji="1" lang="en-US" altLang="zh-TW" dirty="0"/>
              <a:t>Batch size = 1 </a:t>
            </a:r>
            <a:endParaRPr kumimoji="1" lang="zh-TW" altLang="en-US" dirty="0"/>
          </a:p>
        </p:txBody>
      </p:sp>
      <p:sp>
        <p:nvSpPr>
          <p:cNvPr id="8" name="文字方塊 7">
            <a:extLst>
              <a:ext uri="{FF2B5EF4-FFF2-40B4-BE49-F238E27FC236}">
                <a16:creationId xmlns:a16="http://schemas.microsoft.com/office/drawing/2014/main" id="{A0E62DCE-FBD8-0BD8-0505-D0FDDA529B48}"/>
              </a:ext>
            </a:extLst>
          </p:cNvPr>
          <p:cNvSpPr txBox="1"/>
          <p:nvPr/>
        </p:nvSpPr>
        <p:spPr>
          <a:xfrm>
            <a:off x="3493477" y="6432391"/>
            <a:ext cx="1359668" cy="253916"/>
          </a:xfrm>
          <a:prstGeom prst="rect">
            <a:avLst/>
          </a:prstGeom>
          <a:noFill/>
        </p:spPr>
        <p:txBody>
          <a:bodyPr wrap="none" rtlCol="0">
            <a:spAutoFit/>
          </a:bodyPr>
          <a:lstStyle/>
          <a:p>
            <a:r>
              <a:rPr kumimoji="1" lang="en" altLang="zh-TW" sz="1050" dirty="0"/>
              <a:t>https://</a:t>
            </a:r>
            <a:r>
              <a:rPr kumimoji="1" lang="en" altLang="zh-TW" sz="1050" dirty="0" err="1"/>
              <a:t>medium.com</a:t>
            </a:r>
            <a:endParaRPr kumimoji="1" lang="zh-TW" altLang="en-US" sz="1050" dirty="0"/>
          </a:p>
        </p:txBody>
      </p:sp>
    </p:spTree>
    <p:extLst>
      <p:ext uri="{BB962C8B-B14F-4D97-AF65-F5344CB8AC3E}">
        <p14:creationId xmlns:p14="http://schemas.microsoft.com/office/powerpoint/2010/main" val="156988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72FE14-806D-2F07-B99E-4606AA047DE5}"/>
              </a:ext>
            </a:extLst>
          </p:cNvPr>
          <p:cNvSpPr>
            <a:spLocks noGrp="1"/>
          </p:cNvSpPr>
          <p:nvPr>
            <p:ph type="title"/>
          </p:nvPr>
        </p:nvSpPr>
        <p:spPr>
          <a:xfrm>
            <a:off x="2917278" y="116149"/>
            <a:ext cx="5646430" cy="651600"/>
          </a:xfrm>
        </p:spPr>
        <p:txBody>
          <a:bodyPr/>
          <a:lstStyle/>
          <a:p>
            <a:r>
              <a:rPr kumimoji="1" lang="en-US" altLang="zh-TW" dirty="0"/>
              <a:t>Is larger batch size always perform well?</a:t>
            </a:r>
            <a:endParaRPr kumimoji="1" lang="zh-TW" altLang="en-US" dirty="0"/>
          </a:p>
        </p:txBody>
      </p:sp>
      <p:sp>
        <p:nvSpPr>
          <p:cNvPr id="3" name="內容版面配置區 2">
            <a:extLst>
              <a:ext uri="{FF2B5EF4-FFF2-40B4-BE49-F238E27FC236}">
                <a16:creationId xmlns:a16="http://schemas.microsoft.com/office/drawing/2014/main" id="{413161C5-226F-4093-F548-96DA4F5F047B}"/>
              </a:ext>
            </a:extLst>
          </p:cNvPr>
          <p:cNvSpPr>
            <a:spLocks noGrp="1"/>
          </p:cNvSpPr>
          <p:nvPr>
            <p:ph idx="1"/>
          </p:nvPr>
        </p:nvSpPr>
        <p:spPr>
          <a:xfrm>
            <a:off x="457200" y="1152375"/>
            <a:ext cx="8229600" cy="5408763"/>
          </a:xfrm>
        </p:spPr>
        <p:txBody>
          <a:bodyPr/>
          <a:lstStyle/>
          <a:p>
            <a:r>
              <a:rPr lang="en" altLang="zh-TW" dirty="0">
                <a:latin typeface="+mn-lt"/>
              </a:rPr>
              <a:t>L</a:t>
            </a:r>
            <a:r>
              <a:rPr lang="en" altLang="zh-TW" b="0" i="0" dirty="0">
                <a:effectLst/>
                <a:latin typeface="+mn-lt"/>
              </a:rPr>
              <a:t>arge batch size</a:t>
            </a:r>
            <a:r>
              <a:rPr lang="zh-TW" altLang="en-US" b="0" i="0" dirty="0">
                <a:effectLst/>
                <a:latin typeface="+mn-lt"/>
              </a:rPr>
              <a:t> </a:t>
            </a:r>
            <a:r>
              <a:rPr lang="en" altLang="zh-TW" dirty="0"/>
              <a:t>Advantages</a:t>
            </a:r>
            <a:r>
              <a:rPr lang="zh-TW" altLang="en-US" dirty="0"/>
              <a:t> </a:t>
            </a:r>
            <a:r>
              <a:rPr lang="en-US" altLang="zh-TW" dirty="0"/>
              <a:t>: </a:t>
            </a:r>
            <a:r>
              <a:rPr lang="en" altLang="zh-TW" b="0" i="0" dirty="0">
                <a:effectLst/>
                <a:latin typeface="+mn-lt"/>
              </a:rPr>
              <a:t>provide smoother and more stable gradients, which can facilitate convergence.</a:t>
            </a:r>
            <a:br>
              <a:rPr lang="en" altLang="zh-TW" b="0" i="0" dirty="0">
                <a:effectLst/>
                <a:latin typeface="+mn-lt"/>
              </a:rPr>
            </a:br>
            <a:r>
              <a:rPr lang="en" altLang="zh-TW" b="0" i="0" dirty="0">
                <a:effectLst/>
                <a:latin typeface="+mn-lt"/>
              </a:rPr>
              <a:t>Large batch size </a:t>
            </a:r>
          </a:p>
          <a:p>
            <a:r>
              <a:rPr lang="en" altLang="zh-TW" dirty="0"/>
              <a:t>Disadvantages</a:t>
            </a:r>
            <a:r>
              <a:rPr lang="en" altLang="zh-TW" b="0" i="0" dirty="0">
                <a:effectLst/>
                <a:latin typeface="+mn-lt"/>
              </a:rPr>
              <a:t>: Reduce the randomness in each iteration during training, which can affect the model's generalization ability.</a:t>
            </a:r>
          </a:p>
        </p:txBody>
      </p:sp>
      <p:sp>
        <p:nvSpPr>
          <p:cNvPr id="4" name="投影片編號版面配置區 3">
            <a:extLst>
              <a:ext uri="{FF2B5EF4-FFF2-40B4-BE49-F238E27FC236}">
                <a16:creationId xmlns:a16="http://schemas.microsoft.com/office/drawing/2014/main" id="{4E635E61-1C04-0280-9944-6165F1957068}"/>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pic>
        <p:nvPicPr>
          <p:cNvPr id="17410" name="Picture 2" descr="Line Plots of Classification Accuracy on Train and Test Datasets With Different Batch Sizes">
            <a:extLst>
              <a:ext uri="{FF2B5EF4-FFF2-40B4-BE49-F238E27FC236}">
                <a16:creationId xmlns:a16="http://schemas.microsoft.com/office/drawing/2014/main" id="{26034054-703F-F47D-BF68-8E004B7536A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835"/>
          <a:stretch/>
        </p:blipFill>
        <p:spPr bwMode="auto">
          <a:xfrm>
            <a:off x="3686909" y="3278677"/>
            <a:ext cx="5292969" cy="357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82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C979FA-E0FA-64CE-6C2E-EC9ED848AD4D}"/>
              </a:ext>
            </a:extLst>
          </p:cNvPr>
          <p:cNvSpPr>
            <a:spLocks noGrp="1"/>
          </p:cNvSpPr>
          <p:nvPr>
            <p:ph type="title"/>
          </p:nvPr>
        </p:nvSpPr>
        <p:spPr>
          <a:xfrm>
            <a:off x="2817630" y="0"/>
            <a:ext cx="6326370" cy="651600"/>
          </a:xfrm>
        </p:spPr>
        <p:txBody>
          <a:bodyPr/>
          <a:lstStyle/>
          <a:p>
            <a:r>
              <a:rPr kumimoji="1" lang="en-US" altLang="zh-TW" dirty="0"/>
              <a:t>Loss Function</a:t>
            </a:r>
            <a:endParaRPr kumimoji="1" lang="zh-TW" altLang="en-US" dirty="0"/>
          </a:p>
        </p:txBody>
      </p:sp>
      <p:sp>
        <p:nvSpPr>
          <p:cNvPr id="4" name="投影片編號版面配置區 3">
            <a:extLst>
              <a:ext uri="{FF2B5EF4-FFF2-40B4-BE49-F238E27FC236}">
                <a16:creationId xmlns:a16="http://schemas.microsoft.com/office/drawing/2014/main" id="{C4106007-84EE-DEEF-4AEC-25C81608ACCB}"/>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pic>
        <p:nvPicPr>
          <p:cNvPr id="18434" name="Picture 2">
            <a:extLst>
              <a:ext uri="{FF2B5EF4-FFF2-40B4-BE49-F238E27FC236}">
                <a16:creationId xmlns:a16="http://schemas.microsoft.com/office/drawing/2014/main" id="{764178FC-86E1-C543-48D3-E8D4969B3F2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16720" y="1390154"/>
            <a:ext cx="5710559" cy="2512646"/>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81AA0748-1BB0-837A-6A7D-BDC159C14360}"/>
              </a:ext>
            </a:extLst>
          </p:cNvPr>
          <p:cNvSpPr txBox="1"/>
          <p:nvPr/>
        </p:nvSpPr>
        <p:spPr>
          <a:xfrm>
            <a:off x="5480538" y="586154"/>
            <a:ext cx="184731" cy="369332"/>
          </a:xfrm>
          <a:prstGeom prst="rect">
            <a:avLst/>
          </a:prstGeom>
          <a:noFill/>
        </p:spPr>
        <p:txBody>
          <a:bodyPr wrap="none" rtlCol="0">
            <a:spAutoFit/>
          </a:bodyPr>
          <a:lstStyle/>
          <a:p>
            <a:endParaRPr kumimoji="1" lang="zh-TW" altLang="en-US"/>
          </a:p>
        </p:txBody>
      </p:sp>
      <p:sp>
        <p:nvSpPr>
          <p:cNvPr id="6" name="文字方塊 5">
            <a:extLst>
              <a:ext uri="{FF2B5EF4-FFF2-40B4-BE49-F238E27FC236}">
                <a16:creationId xmlns:a16="http://schemas.microsoft.com/office/drawing/2014/main" id="{806EA3A4-377E-F5C8-FF13-5139B998C5BB}"/>
              </a:ext>
            </a:extLst>
          </p:cNvPr>
          <p:cNvSpPr txBox="1"/>
          <p:nvPr/>
        </p:nvSpPr>
        <p:spPr>
          <a:xfrm>
            <a:off x="556846" y="911954"/>
            <a:ext cx="2906565" cy="461665"/>
          </a:xfrm>
          <a:prstGeom prst="rect">
            <a:avLst/>
          </a:prstGeom>
          <a:noFill/>
        </p:spPr>
        <p:txBody>
          <a:bodyPr wrap="none" rtlCol="0">
            <a:spAutoFit/>
          </a:bodyPr>
          <a:lstStyle/>
          <a:p>
            <a:r>
              <a:rPr kumimoji="1" lang="en-US" altLang="zh-TW" sz="2400" dirty="0"/>
              <a:t>For regression case</a:t>
            </a:r>
            <a:endParaRPr kumimoji="1" lang="zh-TW" altLang="en-US" sz="2400" dirty="0"/>
          </a:p>
        </p:txBody>
      </p:sp>
      <p:sp>
        <p:nvSpPr>
          <p:cNvPr id="7" name="文字方塊 6">
            <a:extLst>
              <a:ext uri="{FF2B5EF4-FFF2-40B4-BE49-F238E27FC236}">
                <a16:creationId xmlns:a16="http://schemas.microsoft.com/office/drawing/2014/main" id="{F5027F25-2EDB-B353-DEB6-56FFB78E060D}"/>
              </a:ext>
            </a:extLst>
          </p:cNvPr>
          <p:cNvSpPr txBox="1"/>
          <p:nvPr/>
        </p:nvSpPr>
        <p:spPr>
          <a:xfrm>
            <a:off x="556846" y="3979985"/>
            <a:ext cx="3214341" cy="461665"/>
          </a:xfrm>
          <a:prstGeom prst="rect">
            <a:avLst/>
          </a:prstGeom>
          <a:noFill/>
        </p:spPr>
        <p:txBody>
          <a:bodyPr wrap="none" rtlCol="0">
            <a:spAutoFit/>
          </a:bodyPr>
          <a:lstStyle/>
          <a:p>
            <a:r>
              <a:rPr kumimoji="1" lang="en-US" altLang="zh-TW" sz="2400" dirty="0"/>
              <a:t>For classification case</a:t>
            </a:r>
            <a:endParaRPr kumimoji="1" lang="zh-TW" altLang="en-US" sz="2400" dirty="0"/>
          </a:p>
        </p:txBody>
      </p:sp>
      <p:pic>
        <p:nvPicPr>
          <p:cNvPr id="18436" name="Picture 4">
            <a:extLst>
              <a:ext uri="{FF2B5EF4-FFF2-40B4-BE49-F238E27FC236}">
                <a16:creationId xmlns:a16="http://schemas.microsoft.com/office/drawing/2014/main" id="{BA6C8485-CC36-2223-2B3B-C7C06311B43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8782" t="35185" r="20256" b="19631"/>
          <a:stretch/>
        </p:blipFill>
        <p:spPr bwMode="auto">
          <a:xfrm>
            <a:off x="2235292" y="4520231"/>
            <a:ext cx="3745523" cy="175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85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36269-7EC4-A380-F982-7154CD515484}"/>
              </a:ext>
            </a:extLst>
          </p:cNvPr>
          <p:cNvSpPr>
            <a:spLocks noGrp="1"/>
          </p:cNvSpPr>
          <p:nvPr>
            <p:ph type="title"/>
          </p:nvPr>
        </p:nvSpPr>
        <p:spPr/>
        <p:txBody>
          <a:bodyPr/>
          <a:lstStyle/>
          <a:p>
            <a:r>
              <a:rPr kumimoji="1" lang="en-US" altLang="zh-TW" dirty="0"/>
              <a:t>Parity plot</a:t>
            </a:r>
            <a:endParaRPr kumimoji="1" lang="zh-TW" altLang="en-US" dirty="0"/>
          </a:p>
        </p:txBody>
      </p:sp>
      <p:sp>
        <p:nvSpPr>
          <p:cNvPr id="3" name="內容版面配置區 2">
            <a:extLst>
              <a:ext uri="{FF2B5EF4-FFF2-40B4-BE49-F238E27FC236}">
                <a16:creationId xmlns:a16="http://schemas.microsoft.com/office/drawing/2014/main" id="{C6D67F83-D0BE-9959-B19E-6DBD5188C3E4}"/>
              </a:ext>
            </a:extLst>
          </p:cNvPr>
          <p:cNvSpPr>
            <a:spLocks noGrp="1"/>
          </p:cNvSpPr>
          <p:nvPr>
            <p:ph idx="1"/>
          </p:nvPr>
        </p:nvSpPr>
        <p:spPr/>
        <p:txBody>
          <a:bodyPr/>
          <a:lstStyle/>
          <a:p>
            <a:pPr algn="l"/>
            <a:r>
              <a:rPr lang="en" altLang="zh-TW" b="0" i="0" dirty="0">
                <a:solidFill>
                  <a:srgbClr val="202122"/>
                </a:solidFill>
                <a:effectLst/>
                <a:latin typeface="Arial" panose="020B0604020202020204" pitchFamily="34" charset="0"/>
              </a:rPr>
              <a:t>A </a:t>
            </a:r>
            <a:r>
              <a:rPr lang="en" altLang="zh-TW" b="1" i="0" dirty="0">
                <a:solidFill>
                  <a:srgbClr val="202122"/>
                </a:solidFill>
                <a:effectLst/>
                <a:latin typeface="Arial" panose="020B0604020202020204" pitchFamily="34" charset="0"/>
              </a:rPr>
              <a:t>parity plot</a:t>
            </a:r>
            <a:r>
              <a:rPr lang="en" altLang="zh-TW" b="0" i="0" dirty="0">
                <a:solidFill>
                  <a:srgbClr val="202122"/>
                </a:solidFill>
                <a:effectLst/>
                <a:latin typeface="Arial" panose="020B0604020202020204" pitchFamily="34" charset="0"/>
              </a:rPr>
              <a:t> is a </a:t>
            </a:r>
            <a:r>
              <a:rPr lang="en" altLang="zh-TW" b="0" i="0" u="none" strike="noStrike" dirty="0">
                <a:solidFill>
                  <a:srgbClr val="3366CC"/>
                </a:solidFill>
                <a:effectLst/>
                <a:latin typeface="Arial" panose="020B0604020202020204" pitchFamily="34" charset="0"/>
                <a:hlinkClick r:id="rId2" tooltip="Scatterplot"/>
              </a:rPr>
              <a:t>scatterplot</a:t>
            </a:r>
            <a:r>
              <a:rPr lang="en" altLang="zh-TW" b="0" i="0" dirty="0">
                <a:solidFill>
                  <a:srgbClr val="202122"/>
                </a:solidFill>
                <a:effectLst/>
                <a:latin typeface="Arial" panose="020B0604020202020204" pitchFamily="34" charset="0"/>
              </a:rPr>
              <a:t> that compares a set of results from a training model against ground truth data. Each point has coordinates (</a:t>
            </a:r>
            <a:r>
              <a:rPr lang="en" altLang="zh-TW" b="0" i="1" dirty="0">
                <a:solidFill>
                  <a:srgbClr val="202122"/>
                </a:solidFill>
                <a:effectLst/>
                <a:latin typeface="Arial" panose="020B0604020202020204" pitchFamily="34" charset="0"/>
              </a:rPr>
              <a:t>x</a:t>
            </a:r>
            <a:r>
              <a:rPr lang="en" altLang="zh-TW" b="0" i="0" dirty="0">
                <a:solidFill>
                  <a:srgbClr val="202122"/>
                </a:solidFill>
                <a:effectLst/>
                <a:latin typeface="Arial" panose="020B0604020202020204" pitchFamily="34" charset="0"/>
              </a:rPr>
              <a:t>, </a:t>
            </a:r>
            <a:r>
              <a:rPr lang="en" altLang="zh-TW" b="0" i="1" dirty="0">
                <a:solidFill>
                  <a:srgbClr val="202122"/>
                </a:solidFill>
                <a:effectLst/>
                <a:latin typeface="Arial" panose="020B0604020202020204" pitchFamily="34" charset="0"/>
              </a:rPr>
              <a:t>y</a:t>
            </a:r>
            <a:r>
              <a:rPr lang="en" altLang="zh-TW" b="0" i="0" dirty="0">
                <a:solidFill>
                  <a:srgbClr val="202122"/>
                </a:solidFill>
                <a:effectLst/>
                <a:latin typeface="Arial" panose="020B0604020202020204" pitchFamily="34" charset="0"/>
              </a:rPr>
              <a:t>), where </a:t>
            </a:r>
            <a:r>
              <a:rPr lang="en" altLang="zh-TW" b="0" i="1" dirty="0">
                <a:solidFill>
                  <a:srgbClr val="202122"/>
                </a:solidFill>
                <a:effectLst/>
                <a:latin typeface="Arial" panose="020B0604020202020204" pitchFamily="34" charset="0"/>
              </a:rPr>
              <a:t>x</a:t>
            </a:r>
            <a:r>
              <a:rPr lang="en" altLang="zh-TW" b="0" i="0" dirty="0">
                <a:solidFill>
                  <a:srgbClr val="202122"/>
                </a:solidFill>
                <a:effectLst/>
                <a:latin typeface="Arial" panose="020B0604020202020204" pitchFamily="34" charset="0"/>
              </a:rPr>
              <a:t> is a true value and </a:t>
            </a:r>
            <a:r>
              <a:rPr lang="en" altLang="zh-TW" b="0" i="1" dirty="0">
                <a:solidFill>
                  <a:srgbClr val="202122"/>
                </a:solidFill>
                <a:effectLst/>
                <a:latin typeface="Arial" panose="020B0604020202020204" pitchFamily="34" charset="0"/>
              </a:rPr>
              <a:t>y</a:t>
            </a:r>
            <a:r>
              <a:rPr lang="en" altLang="zh-TW" b="0" i="0" dirty="0">
                <a:solidFill>
                  <a:srgbClr val="202122"/>
                </a:solidFill>
                <a:effectLst/>
                <a:latin typeface="Arial" panose="020B0604020202020204" pitchFamily="34" charset="0"/>
              </a:rPr>
              <a:t> is the corresponding value from the model.</a:t>
            </a:r>
          </a:p>
          <a:p>
            <a:pPr marL="0" indent="0">
              <a:buNone/>
            </a:pPr>
            <a:br>
              <a:rPr lang="en" altLang="zh-TW" dirty="0"/>
            </a:br>
            <a:endParaRPr kumimoji="1" lang="zh-TW" altLang="en-US" dirty="0"/>
          </a:p>
        </p:txBody>
      </p:sp>
      <p:sp>
        <p:nvSpPr>
          <p:cNvPr id="4" name="投影片編號版面配置區 3">
            <a:extLst>
              <a:ext uri="{FF2B5EF4-FFF2-40B4-BE49-F238E27FC236}">
                <a16:creationId xmlns:a16="http://schemas.microsoft.com/office/drawing/2014/main" id="{AB03FC9F-DFA3-06D2-799A-7812F2EF3BD6}"/>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pic>
        <p:nvPicPr>
          <p:cNvPr id="20482" name="Picture 2" descr="Parity plot showing the distribution of experimental vs predicted values of percentage removal of chromium (VI) Table 4. Regression coefficient of full polynomial model. ( * significant&lt;0.05) ">
            <a:extLst>
              <a:ext uri="{FF2B5EF4-FFF2-40B4-BE49-F238E27FC236}">
                <a16:creationId xmlns:a16="http://schemas.microsoft.com/office/drawing/2014/main" id="{96B241D5-3073-D5DB-4239-A6FF1155BA5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82616" y="2638079"/>
            <a:ext cx="5978768" cy="3650577"/>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D36931E0-4F9D-5D98-0FDA-1C534B442F54}"/>
              </a:ext>
            </a:extLst>
          </p:cNvPr>
          <p:cNvPicPr>
            <a:picLocks noChangeAspect="1"/>
          </p:cNvPicPr>
          <p:nvPr/>
        </p:nvPicPr>
        <p:blipFill>
          <a:blip r:embed="rId5"/>
          <a:stretch>
            <a:fillRect/>
          </a:stretch>
        </p:blipFill>
        <p:spPr>
          <a:xfrm>
            <a:off x="4376127" y="4463367"/>
            <a:ext cx="1587500" cy="635000"/>
          </a:xfrm>
          <a:prstGeom prst="rect">
            <a:avLst/>
          </a:prstGeom>
        </p:spPr>
      </p:pic>
    </p:spTree>
    <p:extLst>
      <p:ext uri="{BB962C8B-B14F-4D97-AF65-F5344CB8AC3E}">
        <p14:creationId xmlns:p14="http://schemas.microsoft.com/office/powerpoint/2010/main" val="455149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69EA3B-E6CB-45FD-918A-A9DDAE2FB8D8}"/>
              </a:ext>
            </a:extLst>
          </p:cNvPr>
          <p:cNvSpPr>
            <a:spLocks noGrp="1"/>
          </p:cNvSpPr>
          <p:nvPr>
            <p:ph type="title"/>
          </p:nvPr>
        </p:nvSpPr>
        <p:spPr/>
        <p:txBody>
          <a:bodyPr/>
          <a:lstStyle/>
          <a:p>
            <a:r>
              <a:rPr lang="en-US" altLang="zh-TW" dirty="0"/>
              <a:t>Machine learning Models</a:t>
            </a:r>
            <a:endParaRPr lang="en-US" dirty="0"/>
          </a:p>
        </p:txBody>
      </p:sp>
      <p:sp>
        <p:nvSpPr>
          <p:cNvPr id="4" name="投影片編號版面配置區 3">
            <a:extLst>
              <a:ext uri="{FF2B5EF4-FFF2-40B4-BE49-F238E27FC236}">
                <a16:creationId xmlns:a16="http://schemas.microsoft.com/office/drawing/2014/main" id="{0F9A2BF4-F141-4EAD-808D-F0CB3E9617D3}"/>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pic>
        <p:nvPicPr>
          <p:cNvPr id="6" name="圖片 5">
            <a:extLst>
              <a:ext uri="{FF2B5EF4-FFF2-40B4-BE49-F238E27FC236}">
                <a16:creationId xmlns:a16="http://schemas.microsoft.com/office/drawing/2014/main" id="{F356B3E3-6C57-4EF9-9DE2-8B6C544C7269}"/>
              </a:ext>
            </a:extLst>
          </p:cNvPr>
          <p:cNvPicPr>
            <a:picLocks noChangeAspect="1"/>
          </p:cNvPicPr>
          <p:nvPr/>
        </p:nvPicPr>
        <p:blipFill>
          <a:blip r:embed="rId2"/>
          <a:stretch>
            <a:fillRect/>
          </a:stretch>
        </p:blipFill>
        <p:spPr>
          <a:xfrm>
            <a:off x="1211803" y="997564"/>
            <a:ext cx="6720393" cy="3336478"/>
          </a:xfrm>
          <a:prstGeom prst="rect">
            <a:avLst/>
          </a:prstGeom>
        </p:spPr>
      </p:pic>
      <p:pic>
        <p:nvPicPr>
          <p:cNvPr id="7" name="圖片 6">
            <a:extLst>
              <a:ext uri="{FF2B5EF4-FFF2-40B4-BE49-F238E27FC236}">
                <a16:creationId xmlns:a16="http://schemas.microsoft.com/office/drawing/2014/main" id="{025F0C7F-7533-4190-9AE2-9511555A34CE}"/>
              </a:ext>
            </a:extLst>
          </p:cNvPr>
          <p:cNvPicPr>
            <a:picLocks noChangeAspect="1"/>
          </p:cNvPicPr>
          <p:nvPr/>
        </p:nvPicPr>
        <p:blipFill>
          <a:blip r:embed="rId3"/>
          <a:stretch>
            <a:fillRect/>
          </a:stretch>
        </p:blipFill>
        <p:spPr>
          <a:xfrm>
            <a:off x="1397148" y="4356708"/>
            <a:ext cx="6349704" cy="1706364"/>
          </a:xfrm>
          <a:prstGeom prst="rect">
            <a:avLst/>
          </a:prstGeom>
        </p:spPr>
      </p:pic>
      <p:sp>
        <p:nvSpPr>
          <p:cNvPr id="9" name="文字方塊 8">
            <a:extLst>
              <a:ext uri="{FF2B5EF4-FFF2-40B4-BE49-F238E27FC236}">
                <a16:creationId xmlns:a16="http://schemas.microsoft.com/office/drawing/2014/main" id="{0AB915A6-1F1A-48E3-B7F7-0AC3A9C5C34A}"/>
              </a:ext>
            </a:extLst>
          </p:cNvPr>
          <p:cNvSpPr txBox="1"/>
          <p:nvPr/>
        </p:nvSpPr>
        <p:spPr>
          <a:xfrm>
            <a:off x="0" y="6523489"/>
            <a:ext cx="6645088" cy="338554"/>
          </a:xfrm>
          <a:prstGeom prst="rect">
            <a:avLst/>
          </a:prstGeom>
          <a:noFill/>
        </p:spPr>
        <p:txBody>
          <a:bodyPr wrap="square">
            <a:spAutoFit/>
          </a:bodyPr>
          <a:lstStyle/>
          <a:p>
            <a:pPr>
              <a:spcBef>
                <a:spcPts val="0"/>
              </a:spcBef>
              <a:spcAft>
                <a:spcPts val="0"/>
              </a:spcAft>
            </a:pPr>
            <a:r>
              <a:rPr lang="en-US" sz="800" dirty="0">
                <a:effectLst/>
              </a:rPr>
              <a:t>Choudhary, K.; </a:t>
            </a:r>
            <a:r>
              <a:rPr lang="en-US" sz="800" dirty="0" err="1">
                <a:effectLst/>
              </a:rPr>
              <a:t>DeCost</a:t>
            </a:r>
            <a:r>
              <a:rPr lang="en-US" sz="800" dirty="0">
                <a:effectLst/>
              </a:rPr>
              <a:t>, B.; Chen, C.; Jain, A.; </a:t>
            </a:r>
            <a:r>
              <a:rPr lang="en-US" sz="800" dirty="0" err="1">
                <a:effectLst/>
              </a:rPr>
              <a:t>Tavazza</a:t>
            </a:r>
            <a:r>
              <a:rPr lang="en-US" sz="800" dirty="0">
                <a:effectLst/>
              </a:rPr>
              <a:t>, F.; Cohn, R.; Park, C. W.; Choudhary, A.; Agrawal, A.; </a:t>
            </a:r>
            <a:r>
              <a:rPr lang="en-US" sz="800" dirty="0" err="1">
                <a:effectLst/>
              </a:rPr>
              <a:t>Billinge</a:t>
            </a:r>
            <a:r>
              <a:rPr lang="en-US" sz="800" dirty="0">
                <a:effectLst/>
              </a:rPr>
              <a:t>, S. J. L.; Holm, E.; Ong, S. P.; Wolverton, C. Recent Advances and Applications of Deep Learning Methods in Materials Science. </a:t>
            </a:r>
            <a:r>
              <a:rPr lang="en-US" sz="800" i="1" dirty="0" err="1">
                <a:effectLst/>
              </a:rPr>
              <a:t>npj</a:t>
            </a:r>
            <a:r>
              <a:rPr lang="en-US" sz="800" i="1" dirty="0">
                <a:effectLst/>
              </a:rPr>
              <a:t> </a:t>
            </a:r>
            <a:r>
              <a:rPr lang="en-US" sz="800" i="1" dirty="0" err="1">
                <a:effectLst/>
              </a:rPr>
              <a:t>Comput</a:t>
            </a:r>
            <a:r>
              <a:rPr lang="en-US" sz="800" i="1" dirty="0">
                <a:effectLst/>
              </a:rPr>
              <a:t> Mater</a:t>
            </a:r>
            <a:r>
              <a:rPr lang="en-US" sz="800" dirty="0">
                <a:effectLst/>
              </a:rPr>
              <a:t> </a:t>
            </a:r>
            <a:r>
              <a:rPr lang="en-US" sz="800" b="1" dirty="0">
                <a:effectLst/>
              </a:rPr>
              <a:t>2022</a:t>
            </a:r>
            <a:r>
              <a:rPr lang="en-US" sz="800" dirty="0">
                <a:effectLst/>
              </a:rPr>
              <a:t>, </a:t>
            </a:r>
            <a:r>
              <a:rPr lang="en-US" sz="800" i="1" dirty="0">
                <a:effectLst/>
              </a:rPr>
              <a:t>8</a:t>
            </a:r>
            <a:r>
              <a:rPr lang="en-US" sz="800" dirty="0">
                <a:effectLst/>
              </a:rPr>
              <a:t> (1), 1</a:t>
            </a:r>
          </a:p>
        </p:txBody>
      </p:sp>
      <p:sp>
        <p:nvSpPr>
          <p:cNvPr id="3" name="矩形 2">
            <a:extLst>
              <a:ext uri="{FF2B5EF4-FFF2-40B4-BE49-F238E27FC236}">
                <a16:creationId xmlns:a16="http://schemas.microsoft.com/office/drawing/2014/main" id="{DC660AEA-238A-40AD-9E6E-F886C8521A97}"/>
              </a:ext>
            </a:extLst>
          </p:cNvPr>
          <p:cNvSpPr/>
          <p:nvPr/>
        </p:nvSpPr>
        <p:spPr>
          <a:xfrm>
            <a:off x="1397148" y="5581650"/>
            <a:ext cx="6349704" cy="228600"/>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90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36AA2B-C40C-BE35-E02B-6A8C62E9FD16}"/>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D5F79778-34CA-E28C-6A85-557FB73CC268}"/>
              </a:ext>
            </a:extLst>
          </p:cNvPr>
          <p:cNvSpPr>
            <a:spLocks noGrp="1"/>
          </p:cNvSpPr>
          <p:nvPr>
            <p:ph idx="1"/>
          </p:nvPr>
        </p:nvSpPr>
        <p:spPr/>
        <p:txBody>
          <a:bodyPr/>
          <a:lstStyle/>
          <a:p>
            <a:r>
              <a:rPr kumimoji="1" lang="en-US" altLang="zh-TW" dirty="0"/>
              <a:t>Go to Exercise 3</a:t>
            </a:r>
          </a:p>
          <a:p>
            <a:r>
              <a:rPr kumimoji="1" lang="en" altLang="zh-TW" dirty="0"/>
              <a:t>Click </a:t>
            </a:r>
            <a:r>
              <a:rPr kumimoji="1" lang="en" altLang="zh-TW" dirty="0" err="1"/>
              <a:t>parity_plot.ipynb</a:t>
            </a:r>
            <a:endParaRPr kumimoji="1" lang="en" altLang="zh-TW" dirty="0"/>
          </a:p>
          <a:p>
            <a:r>
              <a:rPr kumimoji="1" lang="en" altLang="zh-TW" dirty="0"/>
              <a:t>Run kernel </a:t>
            </a:r>
          </a:p>
          <a:p>
            <a:r>
              <a:rPr kumimoji="1" lang="en" altLang="zh-TW" dirty="0"/>
              <a:t>Shown the parity of model prediction with ground truth</a:t>
            </a:r>
          </a:p>
          <a:p>
            <a:r>
              <a:rPr kumimoji="1" lang="en" altLang="zh-TW" dirty="0"/>
              <a:t>Analyzed the </a:t>
            </a:r>
            <a:r>
              <a:rPr kumimoji="1" lang="en" altLang="zh-TW" dirty="0" err="1"/>
              <a:t>rmse</a:t>
            </a:r>
            <a:r>
              <a:rPr kumimoji="1" lang="en" altLang="zh-TW" dirty="0"/>
              <a:t> loss and </a:t>
            </a:r>
            <a:r>
              <a:rPr kumimoji="1" lang="en" altLang="zh-TW" dirty="0" err="1"/>
              <a:t>mae</a:t>
            </a:r>
            <a:r>
              <a:rPr kumimoji="1" lang="en" altLang="zh-TW" dirty="0"/>
              <a:t> loss of model performance</a:t>
            </a:r>
            <a:endParaRPr kumimoji="1" lang="zh-TW" altLang="en-US" dirty="0"/>
          </a:p>
        </p:txBody>
      </p:sp>
      <p:sp>
        <p:nvSpPr>
          <p:cNvPr id="4" name="投影片編號版面配置區 3">
            <a:extLst>
              <a:ext uri="{FF2B5EF4-FFF2-40B4-BE49-F238E27FC236}">
                <a16:creationId xmlns:a16="http://schemas.microsoft.com/office/drawing/2014/main" id="{F87E374A-6070-327B-7C4B-D1FA14B41CF6}"/>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Tree>
    <p:extLst>
      <p:ext uri="{BB962C8B-B14F-4D97-AF65-F5344CB8AC3E}">
        <p14:creationId xmlns:p14="http://schemas.microsoft.com/office/powerpoint/2010/main" val="3459096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82C99A-51F9-4BD2-BA65-2A081E037942}"/>
              </a:ext>
            </a:extLst>
          </p:cNvPr>
          <p:cNvSpPr>
            <a:spLocks noGrp="1"/>
          </p:cNvSpPr>
          <p:nvPr>
            <p:ph type="title"/>
          </p:nvPr>
        </p:nvSpPr>
        <p:spPr/>
        <p:txBody>
          <a:bodyPr/>
          <a:lstStyle/>
          <a:p>
            <a:r>
              <a:rPr lang="en-US" dirty="0"/>
              <a:t>Generative models</a:t>
            </a:r>
          </a:p>
        </p:txBody>
      </p:sp>
      <p:sp>
        <p:nvSpPr>
          <p:cNvPr id="4" name="投影片編號版面配置區 3">
            <a:extLst>
              <a:ext uri="{FF2B5EF4-FFF2-40B4-BE49-F238E27FC236}">
                <a16:creationId xmlns:a16="http://schemas.microsoft.com/office/drawing/2014/main" id="{BE567FFC-F21B-4B43-9775-15E0E4757B73}"/>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
        <p:nvSpPr>
          <p:cNvPr id="6" name="文字方塊 5">
            <a:extLst>
              <a:ext uri="{FF2B5EF4-FFF2-40B4-BE49-F238E27FC236}">
                <a16:creationId xmlns:a16="http://schemas.microsoft.com/office/drawing/2014/main" id="{976616D1-CB05-43F5-9C7B-5713F81EF287}"/>
              </a:ext>
            </a:extLst>
          </p:cNvPr>
          <p:cNvSpPr txBox="1"/>
          <p:nvPr/>
        </p:nvSpPr>
        <p:spPr>
          <a:xfrm>
            <a:off x="-13063" y="6655001"/>
            <a:ext cx="7502433" cy="215444"/>
          </a:xfrm>
          <a:prstGeom prst="rect">
            <a:avLst/>
          </a:prstGeom>
          <a:noFill/>
        </p:spPr>
        <p:txBody>
          <a:bodyPr wrap="square">
            <a:spAutoFit/>
          </a:bodyPr>
          <a:lstStyle/>
          <a:p>
            <a:pPr>
              <a:spcBef>
                <a:spcPts val="0"/>
              </a:spcBef>
              <a:spcAft>
                <a:spcPts val="0"/>
              </a:spcAft>
            </a:pPr>
            <a:r>
              <a:rPr lang="en-US" sz="800" dirty="0">
                <a:effectLst/>
              </a:rPr>
              <a:t>Sanchez-</a:t>
            </a:r>
            <a:r>
              <a:rPr lang="en-US" sz="800" dirty="0" err="1">
                <a:effectLst/>
              </a:rPr>
              <a:t>Lengeling</a:t>
            </a:r>
            <a:r>
              <a:rPr lang="en-US" sz="800" dirty="0">
                <a:effectLst/>
              </a:rPr>
              <a:t>, B.; </a:t>
            </a:r>
            <a:r>
              <a:rPr lang="en-US" sz="800" dirty="0" err="1">
                <a:effectLst/>
              </a:rPr>
              <a:t>Aspuru-Guzik</a:t>
            </a:r>
            <a:r>
              <a:rPr lang="en-US" sz="800" dirty="0">
                <a:effectLst/>
              </a:rPr>
              <a:t>, A. Inverse Molecular Design Using Machine Learning: Generative Models for Matter Engineering. </a:t>
            </a:r>
            <a:r>
              <a:rPr lang="en-US" sz="800" i="1" dirty="0">
                <a:effectLst/>
              </a:rPr>
              <a:t>Science</a:t>
            </a:r>
            <a:r>
              <a:rPr lang="en-US" sz="800" dirty="0">
                <a:effectLst/>
              </a:rPr>
              <a:t> </a:t>
            </a:r>
            <a:r>
              <a:rPr lang="en-US" sz="800" b="1" dirty="0">
                <a:effectLst/>
              </a:rPr>
              <a:t>2018</a:t>
            </a:r>
            <a:r>
              <a:rPr lang="en-US" sz="800" dirty="0">
                <a:effectLst/>
              </a:rPr>
              <a:t>, </a:t>
            </a:r>
            <a:r>
              <a:rPr lang="en-US" sz="800" i="1" dirty="0">
                <a:effectLst/>
              </a:rPr>
              <a:t>361</a:t>
            </a:r>
            <a:r>
              <a:rPr lang="en-US" sz="800" dirty="0">
                <a:effectLst/>
              </a:rPr>
              <a:t>, 360</a:t>
            </a:r>
          </a:p>
        </p:txBody>
      </p:sp>
      <p:pic>
        <p:nvPicPr>
          <p:cNvPr id="7" name="圖片 6">
            <a:extLst>
              <a:ext uri="{FF2B5EF4-FFF2-40B4-BE49-F238E27FC236}">
                <a16:creationId xmlns:a16="http://schemas.microsoft.com/office/drawing/2014/main" id="{0C2150AA-6B0F-454F-8800-8D1D991D6A19}"/>
              </a:ext>
            </a:extLst>
          </p:cNvPr>
          <p:cNvPicPr>
            <a:picLocks noChangeAspect="1"/>
          </p:cNvPicPr>
          <p:nvPr/>
        </p:nvPicPr>
        <p:blipFill>
          <a:blip r:embed="rId2"/>
          <a:stretch>
            <a:fillRect/>
          </a:stretch>
        </p:blipFill>
        <p:spPr>
          <a:xfrm>
            <a:off x="787904" y="999617"/>
            <a:ext cx="7568192" cy="4858765"/>
          </a:xfrm>
          <a:prstGeom prst="rect">
            <a:avLst/>
          </a:prstGeom>
        </p:spPr>
      </p:pic>
    </p:spTree>
    <p:extLst>
      <p:ext uri="{BB962C8B-B14F-4D97-AF65-F5344CB8AC3E}">
        <p14:creationId xmlns:p14="http://schemas.microsoft.com/office/powerpoint/2010/main" val="4000998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82C99A-51F9-4BD2-BA65-2A081E037942}"/>
              </a:ext>
            </a:extLst>
          </p:cNvPr>
          <p:cNvSpPr>
            <a:spLocks noGrp="1"/>
          </p:cNvSpPr>
          <p:nvPr>
            <p:ph type="title"/>
          </p:nvPr>
        </p:nvSpPr>
        <p:spPr/>
        <p:txBody>
          <a:bodyPr/>
          <a:lstStyle/>
          <a:p>
            <a:r>
              <a:rPr lang="en-US" dirty="0"/>
              <a:t>Generative models</a:t>
            </a:r>
          </a:p>
        </p:txBody>
      </p:sp>
      <p:sp>
        <p:nvSpPr>
          <p:cNvPr id="4" name="投影片編號版面配置區 3">
            <a:extLst>
              <a:ext uri="{FF2B5EF4-FFF2-40B4-BE49-F238E27FC236}">
                <a16:creationId xmlns:a16="http://schemas.microsoft.com/office/drawing/2014/main" id="{BE567FFC-F21B-4B43-9775-15E0E4757B73}"/>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
        <p:nvSpPr>
          <p:cNvPr id="6" name="文字方塊 5">
            <a:extLst>
              <a:ext uri="{FF2B5EF4-FFF2-40B4-BE49-F238E27FC236}">
                <a16:creationId xmlns:a16="http://schemas.microsoft.com/office/drawing/2014/main" id="{976616D1-CB05-43F5-9C7B-5713F81EF287}"/>
              </a:ext>
            </a:extLst>
          </p:cNvPr>
          <p:cNvSpPr txBox="1"/>
          <p:nvPr/>
        </p:nvSpPr>
        <p:spPr>
          <a:xfrm>
            <a:off x="-13063" y="6655001"/>
            <a:ext cx="7502433" cy="215444"/>
          </a:xfrm>
          <a:prstGeom prst="rect">
            <a:avLst/>
          </a:prstGeom>
          <a:noFill/>
        </p:spPr>
        <p:txBody>
          <a:bodyPr wrap="square">
            <a:spAutoFit/>
          </a:bodyPr>
          <a:lstStyle/>
          <a:p>
            <a:pPr>
              <a:spcBef>
                <a:spcPts val="0"/>
              </a:spcBef>
              <a:spcAft>
                <a:spcPts val="0"/>
              </a:spcAft>
            </a:pPr>
            <a:r>
              <a:rPr lang="en-US" sz="800" dirty="0">
                <a:effectLst/>
              </a:rPr>
              <a:t>Sanchez-</a:t>
            </a:r>
            <a:r>
              <a:rPr lang="en-US" sz="800" dirty="0" err="1">
                <a:effectLst/>
              </a:rPr>
              <a:t>Lengeling</a:t>
            </a:r>
            <a:r>
              <a:rPr lang="en-US" sz="800" dirty="0">
                <a:effectLst/>
              </a:rPr>
              <a:t>, B.; </a:t>
            </a:r>
            <a:r>
              <a:rPr lang="en-US" sz="800" dirty="0" err="1">
                <a:effectLst/>
              </a:rPr>
              <a:t>Aspuru-Guzik</a:t>
            </a:r>
            <a:r>
              <a:rPr lang="en-US" sz="800" dirty="0">
                <a:effectLst/>
              </a:rPr>
              <a:t>, A. Inverse Molecular Design Using Machine Learning: Generative Models for Matter Engineering. </a:t>
            </a:r>
            <a:r>
              <a:rPr lang="en-US" sz="800" i="1" dirty="0">
                <a:effectLst/>
              </a:rPr>
              <a:t>Science</a:t>
            </a:r>
            <a:r>
              <a:rPr lang="en-US" sz="800" dirty="0">
                <a:effectLst/>
              </a:rPr>
              <a:t> </a:t>
            </a:r>
            <a:r>
              <a:rPr lang="en-US" sz="800" b="1" dirty="0">
                <a:effectLst/>
              </a:rPr>
              <a:t>2018</a:t>
            </a:r>
            <a:r>
              <a:rPr lang="en-US" sz="800" dirty="0">
                <a:effectLst/>
              </a:rPr>
              <a:t>, </a:t>
            </a:r>
            <a:r>
              <a:rPr lang="en-US" sz="800" i="1" dirty="0">
                <a:effectLst/>
              </a:rPr>
              <a:t>361</a:t>
            </a:r>
            <a:r>
              <a:rPr lang="en-US" sz="800" dirty="0">
                <a:effectLst/>
              </a:rPr>
              <a:t>, 360</a:t>
            </a:r>
          </a:p>
        </p:txBody>
      </p:sp>
      <p:pic>
        <p:nvPicPr>
          <p:cNvPr id="3" name="圖片 2">
            <a:extLst>
              <a:ext uri="{FF2B5EF4-FFF2-40B4-BE49-F238E27FC236}">
                <a16:creationId xmlns:a16="http://schemas.microsoft.com/office/drawing/2014/main" id="{EC15EEF6-90FA-4B6A-86E9-7EC6C7E00290}"/>
              </a:ext>
            </a:extLst>
          </p:cNvPr>
          <p:cNvPicPr>
            <a:picLocks noChangeAspect="1"/>
          </p:cNvPicPr>
          <p:nvPr/>
        </p:nvPicPr>
        <p:blipFill>
          <a:blip r:embed="rId2"/>
          <a:stretch>
            <a:fillRect/>
          </a:stretch>
        </p:blipFill>
        <p:spPr>
          <a:xfrm>
            <a:off x="554334" y="1036069"/>
            <a:ext cx="8035331" cy="4785862"/>
          </a:xfrm>
          <a:prstGeom prst="rect">
            <a:avLst/>
          </a:prstGeom>
        </p:spPr>
      </p:pic>
      <p:sp>
        <p:nvSpPr>
          <p:cNvPr id="5" name="矩形 4">
            <a:extLst>
              <a:ext uri="{FF2B5EF4-FFF2-40B4-BE49-F238E27FC236}">
                <a16:creationId xmlns:a16="http://schemas.microsoft.com/office/drawing/2014/main" id="{EF6B00C5-C405-49B7-B3FE-3A8B4294F2D0}"/>
              </a:ext>
            </a:extLst>
          </p:cNvPr>
          <p:cNvSpPr/>
          <p:nvPr/>
        </p:nvSpPr>
        <p:spPr>
          <a:xfrm>
            <a:off x="6843143" y="1036070"/>
            <a:ext cx="1789610" cy="478322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33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7E8E-5903-5B27-FBA1-F3329D9CBCF6}"/>
              </a:ext>
            </a:extLst>
          </p:cNvPr>
          <p:cNvSpPr>
            <a:spLocks noGrp="1"/>
          </p:cNvSpPr>
          <p:nvPr>
            <p:ph type="title"/>
          </p:nvPr>
        </p:nvSpPr>
        <p:spPr/>
        <p:txBody>
          <a:bodyPr/>
          <a:lstStyle/>
          <a:p>
            <a:r>
              <a:rPr lang="en-US" dirty="0"/>
              <a:t>Generative models</a:t>
            </a:r>
          </a:p>
        </p:txBody>
      </p:sp>
      <p:sp>
        <p:nvSpPr>
          <p:cNvPr id="4" name="Slide Number Placeholder 3">
            <a:extLst>
              <a:ext uri="{FF2B5EF4-FFF2-40B4-BE49-F238E27FC236}">
                <a16:creationId xmlns:a16="http://schemas.microsoft.com/office/drawing/2014/main" id="{A8CDC589-22BE-AED1-8470-5BD1A183BE60}"/>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pic>
        <p:nvPicPr>
          <p:cNvPr id="5" name="Picture 4">
            <a:extLst>
              <a:ext uri="{FF2B5EF4-FFF2-40B4-BE49-F238E27FC236}">
                <a16:creationId xmlns:a16="http://schemas.microsoft.com/office/drawing/2014/main" id="{96070B9D-149E-6BC5-75E9-20240C813269}"/>
              </a:ext>
            </a:extLst>
          </p:cNvPr>
          <p:cNvPicPr>
            <a:picLocks noChangeAspect="1"/>
          </p:cNvPicPr>
          <p:nvPr/>
        </p:nvPicPr>
        <p:blipFill>
          <a:blip r:embed="rId2"/>
          <a:stretch>
            <a:fillRect/>
          </a:stretch>
        </p:blipFill>
        <p:spPr>
          <a:xfrm>
            <a:off x="1534702" y="984923"/>
            <a:ext cx="6074596" cy="4993184"/>
          </a:xfrm>
          <a:prstGeom prst="rect">
            <a:avLst/>
          </a:prstGeom>
        </p:spPr>
      </p:pic>
      <p:sp>
        <p:nvSpPr>
          <p:cNvPr id="7" name="TextBox 6">
            <a:extLst>
              <a:ext uri="{FF2B5EF4-FFF2-40B4-BE49-F238E27FC236}">
                <a16:creationId xmlns:a16="http://schemas.microsoft.com/office/drawing/2014/main" id="{7FE1E8FA-D9BB-118C-D240-B9E5D374AC48}"/>
              </a:ext>
            </a:extLst>
          </p:cNvPr>
          <p:cNvSpPr txBox="1"/>
          <p:nvPr/>
        </p:nvSpPr>
        <p:spPr>
          <a:xfrm>
            <a:off x="-15410" y="6642556"/>
            <a:ext cx="8604606" cy="215444"/>
          </a:xfrm>
          <a:prstGeom prst="rect">
            <a:avLst/>
          </a:prstGeom>
          <a:noFill/>
        </p:spPr>
        <p:txBody>
          <a:bodyPr wrap="square">
            <a:spAutoFit/>
          </a:bodyPr>
          <a:lstStyle/>
          <a:p>
            <a:pPr>
              <a:spcBef>
                <a:spcPts val="0"/>
              </a:spcBef>
              <a:spcAft>
                <a:spcPts val="0"/>
              </a:spcAft>
            </a:pPr>
            <a:r>
              <a:rPr lang="en-US" sz="800" dirty="0">
                <a:effectLst/>
              </a:rPr>
              <a:t>Bilodeau, C.; </a:t>
            </a:r>
            <a:r>
              <a:rPr lang="en-US" sz="800" dirty="0" err="1">
                <a:effectLst/>
              </a:rPr>
              <a:t>Jin</a:t>
            </a:r>
            <a:r>
              <a:rPr lang="en-US" sz="800" dirty="0">
                <a:effectLst/>
              </a:rPr>
              <a:t>, W.; </a:t>
            </a:r>
            <a:r>
              <a:rPr lang="en-US" sz="800" dirty="0" err="1">
                <a:effectLst/>
              </a:rPr>
              <a:t>Jaakkola</a:t>
            </a:r>
            <a:r>
              <a:rPr lang="en-US" sz="800" dirty="0">
                <a:effectLst/>
              </a:rPr>
              <a:t>, T.; </a:t>
            </a:r>
            <a:r>
              <a:rPr lang="en-US" sz="800" dirty="0" err="1">
                <a:effectLst/>
              </a:rPr>
              <a:t>Barzilay</a:t>
            </a:r>
            <a:r>
              <a:rPr lang="en-US" sz="800" dirty="0">
                <a:effectLst/>
              </a:rPr>
              <a:t>, R.; Jensen, K. F.; </a:t>
            </a:r>
            <a:r>
              <a:rPr lang="en-US" sz="800" dirty="0" err="1">
                <a:effectLst/>
              </a:rPr>
              <a:t>Klavs</a:t>
            </a:r>
            <a:r>
              <a:rPr lang="en-US" sz="800" dirty="0">
                <a:effectLst/>
              </a:rPr>
              <a:t> Jensen, C. F. Generative Models for Molecular Discovery: Recent Advances and </a:t>
            </a:r>
            <a:r>
              <a:rPr lang="en-US" sz="800" dirty="0" err="1">
                <a:effectLst/>
              </a:rPr>
              <a:t>ChallengesMachine</a:t>
            </a:r>
            <a:r>
              <a:rPr lang="en-US" sz="800" dirty="0">
                <a:effectLst/>
              </a:rPr>
              <a:t> Learning. </a:t>
            </a:r>
            <a:r>
              <a:rPr lang="en-US" sz="800" b="1" dirty="0">
                <a:effectLst/>
              </a:rPr>
              <a:t>2022</a:t>
            </a:r>
            <a:r>
              <a:rPr lang="en-US" sz="800" dirty="0">
                <a:effectLst/>
              </a:rPr>
              <a:t>. </a:t>
            </a:r>
          </a:p>
        </p:txBody>
      </p:sp>
    </p:spTree>
    <p:extLst>
      <p:ext uri="{BB962C8B-B14F-4D97-AF65-F5344CB8AC3E}">
        <p14:creationId xmlns:p14="http://schemas.microsoft.com/office/powerpoint/2010/main" val="1877194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055C1F-71C6-45CD-897E-3807DD95E071}"/>
              </a:ext>
            </a:extLst>
          </p:cNvPr>
          <p:cNvSpPr>
            <a:spLocks noGrp="1"/>
          </p:cNvSpPr>
          <p:nvPr>
            <p:ph type="title"/>
          </p:nvPr>
        </p:nvSpPr>
        <p:spPr/>
        <p:txBody>
          <a:bodyPr/>
          <a:lstStyle/>
          <a:p>
            <a:r>
              <a:rPr lang="en-US" dirty="0"/>
              <a:t>Generative Adversarial Networks (GAN)</a:t>
            </a:r>
          </a:p>
        </p:txBody>
      </p:sp>
      <p:sp>
        <p:nvSpPr>
          <p:cNvPr id="4" name="投影片編號版面配置區 3">
            <a:extLst>
              <a:ext uri="{FF2B5EF4-FFF2-40B4-BE49-F238E27FC236}">
                <a16:creationId xmlns:a16="http://schemas.microsoft.com/office/drawing/2014/main" id="{06EA6D9A-A4F3-4F86-B427-E045C51A68BC}"/>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pic>
        <p:nvPicPr>
          <p:cNvPr id="6" name="圖片 5">
            <a:extLst>
              <a:ext uri="{FF2B5EF4-FFF2-40B4-BE49-F238E27FC236}">
                <a16:creationId xmlns:a16="http://schemas.microsoft.com/office/drawing/2014/main" id="{1132FA1E-4065-4081-8B11-4AD741F25E7E}"/>
              </a:ext>
            </a:extLst>
          </p:cNvPr>
          <p:cNvPicPr>
            <a:picLocks noChangeAspect="1"/>
          </p:cNvPicPr>
          <p:nvPr/>
        </p:nvPicPr>
        <p:blipFill>
          <a:blip r:embed="rId2"/>
          <a:stretch>
            <a:fillRect/>
          </a:stretch>
        </p:blipFill>
        <p:spPr>
          <a:xfrm>
            <a:off x="457200" y="2628900"/>
            <a:ext cx="8239125" cy="1457325"/>
          </a:xfrm>
          <a:prstGeom prst="rect">
            <a:avLst/>
          </a:prstGeom>
        </p:spPr>
      </p:pic>
      <p:sp>
        <p:nvSpPr>
          <p:cNvPr id="7" name="文字方塊 6">
            <a:extLst>
              <a:ext uri="{FF2B5EF4-FFF2-40B4-BE49-F238E27FC236}">
                <a16:creationId xmlns:a16="http://schemas.microsoft.com/office/drawing/2014/main" id="{1440E1D4-9FB5-41A9-8E86-BA1957479E3A}"/>
              </a:ext>
            </a:extLst>
          </p:cNvPr>
          <p:cNvSpPr txBox="1"/>
          <p:nvPr/>
        </p:nvSpPr>
        <p:spPr>
          <a:xfrm>
            <a:off x="0" y="6526072"/>
            <a:ext cx="5048794" cy="338554"/>
          </a:xfrm>
          <a:prstGeom prst="rect">
            <a:avLst/>
          </a:prstGeom>
          <a:noFill/>
        </p:spPr>
        <p:txBody>
          <a:bodyPr wrap="square">
            <a:spAutoFit/>
          </a:bodyPr>
          <a:lstStyle/>
          <a:p>
            <a:pPr>
              <a:spcBef>
                <a:spcPts val="0"/>
              </a:spcBef>
              <a:spcAft>
                <a:spcPts val="0"/>
              </a:spcAft>
            </a:pPr>
            <a:r>
              <a:rPr lang="en-US" sz="800" dirty="0">
                <a:effectLst/>
              </a:rPr>
              <a:t>Goodfellow, I. J.; </a:t>
            </a:r>
            <a:r>
              <a:rPr lang="en-US" sz="800" dirty="0" err="1">
                <a:effectLst/>
              </a:rPr>
              <a:t>Pouget</a:t>
            </a:r>
            <a:r>
              <a:rPr lang="en-US" sz="800" dirty="0">
                <a:effectLst/>
              </a:rPr>
              <a:t>-Abadie, J.; Mirza, M.; Xu, B.; </a:t>
            </a:r>
            <a:r>
              <a:rPr lang="en-US" sz="800" dirty="0" err="1">
                <a:effectLst/>
              </a:rPr>
              <a:t>Warde</a:t>
            </a:r>
            <a:r>
              <a:rPr lang="en-US" sz="800" dirty="0">
                <a:effectLst/>
              </a:rPr>
              <a:t>-Farley, D.; </a:t>
            </a:r>
            <a:r>
              <a:rPr lang="en-US" sz="800" dirty="0" err="1">
                <a:effectLst/>
              </a:rPr>
              <a:t>Ozair</a:t>
            </a:r>
            <a:r>
              <a:rPr lang="en-US" sz="800" dirty="0">
                <a:effectLst/>
              </a:rPr>
              <a:t>, S.; Courville, A.; </a:t>
            </a:r>
            <a:r>
              <a:rPr lang="en-US" sz="800" dirty="0" err="1">
                <a:effectLst/>
              </a:rPr>
              <a:t>Bengio</a:t>
            </a:r>
            <a:r>
              <a:rPr lang="en-US" sz="800" dirty="0">
                <a:effectLst/>
              </a:rPr>
              <a:t>, Y. Generative Adversarial Networks. </a:t>
            </a:r>
            <a:r>
              <a:rPr lang="en-US" sz="800" dirty="0" err="1">
                <a:effectLst/>
              </a:rPr>
              <a:t>arXiv</a:t>
            </a:r>
            <a:r>
              <a:rPr lang="en-US" sz="800" dirty="0">
                <a:effectLst/>
              </a:rPr>
              <a:t> June 10, 2014. </a:t>
            </a:r>
            <a:r>
              <a:rPr lang="en-US" sz="800" dirty="0">
                <a:effectLst/>
                <a:hlinkClick r:id="rId3"/>
              </a:rPr>
              <a:t>https://doi.org/10.48550/arXiv.1406.2661</a:t>
            </a:r>
            <a:r>
              <a:rPr lang="en-US" sz="800" dirty="0">
                <a:effectLst/>
              </a:rPr>
              <a:t>.</a:t>
            </a:r>
          </a:p>
        </p:txBody>
      </p:sp>
    </p:spTree>
    <p:extLst>
      <p:ext uri="{BB962C8B-B14F-4D97-AF65-F5344CB8AC3E}">
        <p14:creationId xmlns:p14="http://schemas.microsoft.com/office/powerpoint/2010/main" val="2163398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D4102-D1D9-40AB-8193-9E367233F797}"/>
              </a:ext>
            </a:extLst>
          </p:cNvPr>
          <p:cNvSpPr>
            <a:spLocks noGrp="1"/>
          </p:cNvSpPr>
          <p:nvPr>
            <p:ph type="title"/>
          </p:nvPr>
        </p:nvSpPr>
        <p:spPr/>
        <p:txBody>
          <a:bodyPr/>
          <a:lstStyle/>
          <a:p>
            <a:r>
              <a:rPr lang="en" altLang="zh-TW" sz="3200" i="0" dirty="0">
                <a:effectLst/>
                <a:latin typeface="+mj-lt"/>
              </a:rPr>
              <a:t>Generative  Adversarial Network (GAN)</a:t>
            </a:r>
            <a:endParaRPr lang="en-US" dirty="0"/>
          </a:p>
        </p:txBody>
      </p:sp>
      <p:sp>
        <p:nvSpPr>
          <p:cNvPr id="4" name="投影片編號版面配置區 3">
            <a:extLst>
              <a:ext uri="{FF2B5EF4-FFF2-40B4-BE49-F238E27FC236}">
                <a16:creationId xmlns:a16="http://schemas.microsoft.com/office/drawing/2014/main" id="{4FD9A504-DABE-480E-A4C7-0B476A147A15}"/>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12" name="文字方塊 11">
            <a:extLst>
              <a:ext uri="{FF2B5EF4-FFF2-40B4-BE49-F238E27FC236}">
                <a16:creationId xmlns:a16="http://schemas.microsoft.com/office/drawing/2014/main" id="{6604E046-4D19-4145-8755-8E0A4280D89F}"/>
              </a:ext>
            </a:extLst>
          </p:cNvPr>
          <p:cNvSpPr txBox="1"/>
          <p:nvPr/>
        </p:nvSpPr>
        <p:spPr>
          <a:xfrm>
            <a:off x="0" y="6536864"/>
            <a:ext cx="4230188" cy="338554"/>
          </a:xfrm>
          <a:prstGeom prst="rect">
            <a:avLst/>
          </a:prstGeom>
          <a:noFill/>
        </p:spPr>
        <p:txBody>
          <a:bodyPr wrap="square">
            <a:spAutoFit/>
          </a:bodyPr>
          <a:lstStyle/>
          <a:p>
            <a:pPr>
              <a:spcBef>
                <a:spcPts val="0"/>
              </a:spcBef>
              <a:spcAft>
                <a:spcPts val="0"/>
              </a:spcAft>
            </a:pPr>
            <a:r>
              <a:rPr lang="en-US" sz="800" dirty="0">
                <a:effectLst/>
              </a:rPr>
              <a:t>Goodfellow, I.; </a:t>
            </a:r>
            <a:r>
              <a:rPr lang="en-US" sz="800" dirty="0" err="1">
                <a:effectLst/>
              </a:rPr>
              <a:t>Pouget</a:t>
            </a:r>
            <a:r>
              <a:rPr lang="en-US" sz="800" dirty="0">
                <a:effectLst/>
              </a:rPr>
              <a:t>-Abadie, J.; Mirza, M.; Xu, B.; </a:t>
            </a:r>
            <a:r>
              <a:rPr lang="en-US" sz="800" dirty="0" err="1">
                <a:effectLst/>
              </a:rPr>
              <a:t>Warde</a:t>
            </a:r>
            <a:r>
              <a:rPr lang="en-US" sz="800" dirty="0">
                <a:effectLst/>
              </a:rPr>
              <a:t>-Farley, D.; </a:t>
            </a:r>
            <a:r>
              <a:rPr lang="en-US" sz="800" dirty="0" err="1">
                <a:effectLst/>
              </a:rPr>
              <a:t>Ozair</a:t>
            </a:r>
            <a:r>
              <a:rPr lang="en-US" sz="800" dirty="0">
                <a:effectLst/>
              </a:rPr>
              <a:t>, S.; Courville, A.; </a:t>
            </a:r>
            <a:r>
              <a:rPr lang="en-US" sz="800" dirty="0" err="1">
                <a:effectLst/>
              </a:rPr>
              <a:t>Bengio</a:t>
            </a:r>
            <a:r>
              <a:rPr lang="en-US" sz="800" dirty="0">
                <a:effectLst/>
              </a:rPr>
              <a:t>, Y. Generative Adversarial Networks. </a:t>
            </a:r>
            <a:r>
              <a:rPr lang="en-US" sz="800" i="1" dirty="0" err="1">
                <a:effectLst/>
              </a:rPr>
              <a:t>Commun</a:t>
            </a:r>
            <a:r>
              <a:rPr lang="en-US" sz="800" i="1" dirty="0">
                <a:effectLst/>
              </a:rPr>
              <a:t>. ACM</a:t>
            </a:r>
            <a:r>
              <a:rPr lang="en-US" sz="800" dirty="0">
                <a:effectLst/>
              </a:rPr>
              <a:t> </a:t>
            </a:r>
            <a:r>
              <a:rPr lang="en-US" sz="800" b="1" dirty="0">
                <a:effectLst/>
              </a:rPr>
              <a:t>2020</a:t>
            </a:r>
            <a:r>
              <a:rPr lang="en-US" sz="800" dirty="0">
                <a:effectLst/>
              </a:rPr>
              <a:t>, </a:t>
            </a:r>
            <a:r>
              <a:rPr lang="en-US" sz="800" i="1" dirty="0">
                <a:effectLst/>
              </a:rPr>
              <a:t>63</a:t>
            </a:r>
            <a:r>
              <a:rPr lang="en-US" sz="800" dirty="0">
                <a:effectLst/>
              </a:rPr>
              <a:t>, 139</a:t>
            </a:r>
          </a:p>
        </p:txBody>
      </p:sp>
      <p:pic>
        <p:nvPicPr>
          <p:cNvPr id="13" name="圖片 12">
            <a:extLst>
              <a:ext uri="{FF2B5EF4-FFF2-40B4-BE49-F238E27FC236}">
                <a16:creationId xmlns:a16="http://schemas.microsoft.com/office/drawing/2014/main" id="{DC55FBB8-8D69-4874-9C32-8AF4A51970EC}"/>
              </a:ext>
            </a:extLst>
          </p:cNvPr>
          <p:cNvPicPr>
            <a:picLocks noChangeAspect="1"/>
          </p:cNvPicPr>
          <p:nvPr/>
        </p:nvPicPr>
        <p:blipFill>
          <a:blip r:embed="rId2"/>
          <a:stretch>
            <a:fillRect/>
          </a:stretch>
        </p:blipFill>
        <p:spPr>
          <a:xfrm>
            <a:off x="693611" y="1211193"/>
            <a:ext cx="7756778" cy="2260190"/>
          </a:xfrm>
          <a:prstGeom prst="rect">
            <a:avLst/>
          </a:prstGeom>
        </p:spPr>
      </p:pic>
      <p:pic>
        <p:nvPicPr>
          <p:cNvPr id="14" name="圖片 13">
            <a:extLst>
              <a:ext uri="{FF2B5EF4-FFF2-40B4-BE49-F238E27FC236}">
                <a16:creationId xmlns:a16="http://schemas.microsoft.com/office/drawing/2014/main" id="{4FCCFB5C-E09C-4CBA-BAE2-B4FDADD4E9F7}"/>
              </a:ext>
            </a:extLst>
          </p:cNvPr>
          <p:cNvPicPr>
            <a:picLocks noChangeAspect="1"/>
          </p:cNvPicPr>
          <p:nvPr/>
        </p:nvPicPr>
        <p:blipFill>
          <a:blip r:embed="rId3"/>
          <a:stretch>
            <a:fillRect/>
          </a:stretch>
        </p:blipFill>
        <p:spPr>
          <a:xfrm>
            <a:off x="1433840" y="3837312"/>
            <a:ext cx="2127966" cy="2136333"/>
          </a:xfrm>
          <a:prstGeom prst="rect">
            <a:avLst/>
          </a:prstGeom>
        </p:spPr>
      </p:pic>
      <p:pic>
        <p:nvPicPr>
          <p:cNvPr id="15" name="圖片 14">
            <a:extLst>
              <a:ext uri="{FF2B5EF4-FFF2-40B4-BE49-F238E27FC236}">
                <a16:creationId xmlns:a16="http://schemas.microsoft.com/office/drawing/2014/main" id="{F9E1A163-72DF-44F0-9A44-F3FA8C69D653}"/>
              </a:ext>
            </a:extLst>
          </p:cNvPr>
          <p:cNvPicPr>
            <a:picLocks noChangeAspect="1"/>
          </p:cNvPicPr>
          <p:nvPr/>
        </p:nvPicPr>
        <p:blipFill>
          <a:blip r:embed="rId4"/>
          <a:stretch>
            <a:fillRect/>
          </a:stretch>
        </p:blipFill>
        <p:spPr>
          <a:xfrm>
            <a:off x="4168721" y="3684529"/>
            <a:ext cx="3687808" cy="2406889"/>
          </a:xfrm>
          <a:prstGeom prst="rect">
            <a:avLst/>
          </a:prstGeom>
        </p:spPr>
      </p:pic>
    </p:spTree>
    <p:extLst>
      <p:ext uri="{BB962C8B-B14F-4D97-AF65-F5344CB8AC3E}">
        <p14:creationId xmlns:p14="http://schemas.microsoft.com/office/powerpoint/2010/main" val="1687239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F49115-E8B9-F4FF-E704-2CE0B095F20D}"/>
              </a:ext>
            </a:extLst>
          </p:cNvPr>
          <p:cNvSpPr>
            <a:spLocks noGrp="1"/>
          </p:cNvSpPr>
          <p:nvPr>
            <p:ph type="title"/>
          </p:nvPr>
        </p:nvSpPr>
        <p:spPr>
          <a:xfrm>
            <a:off x="2474976" y="0"/>
            <a:ext cx="6815328" cy="651600"/>
          </a:xfrm>
        </p:spPr>
        <p:txBody>
          <a:bodyPr/>
          <a:lstStyle/>
          <a:p>
            <a:pPr algn="ctr"/>
            <a:r>
              <a:rPr lang="en" altLang="zh-TW" sz="2600" i="0" dirty="0">
                <a:effectLst/>
                <a:latin typeface="+mj-lt"/>
              </a:rPr>
              <a:t>Generative  Adversarial Network (GAN)</a:t>
            </a:r>
            <a:endParaRPr kumimoji="1" lang="zh-TW" altLang="en-US" sz="2600" dirty="0">
              <a:latin typeface="+mj-lt"/>
            </a:endParaRPr>
          </a:p>
        </p:txBody>
      </p:sp>
      <p:sp>
        <p:nvSpPr>
          <p:cNvPr id="3" name="內容版面配置區 2">
            <a:extLst>
              <a:ext uri="{FF2B5EF4-FFF2-40B4-BE49-F238E27FC236}">
                <a16:creationId xmlns:a16="http://schemas.microsoft.com/office/drawing/2014/main" id="{26E067EC-C152-4728-03BF-5FA29D65C07A}"/>
              </a:ext>
            </a:extLst>
          </p:cNvPr>
          <p:cNvSpPr>
            <a:spLocks noGrp="1"/>
          </p:cNvSpPr>
          <p:nvPr>
            <p:ph idx="1"/>
          </p:nvPr>
        </p:nvSpPr>
        <p:spPr>
          <a:xfrm>
            <a:off x="457200" y="1142252"/>
            <a:ext cx="8229600" cy="5408763"/>
          </a:xfrm>
        </p:spPr>
        <p:txBody>
          <a:bodyPr/>
          <a:lstStyle/>
          <a:p>
            <a:r>
              <a:rPr kumimoji="1" lang="en-US" altLang="zh-TW" dirty="0"/>
              <a:t>GAN  : </a:t>
            </a:r>
            <a:r>
              <a:rPr lang="en" altLang="zh-TW" b="0" i="0" dirty="0">
                <a:solidFill>
                  <a:srgbClr val="202122"/>
                </a:solidFill>
                <a:effectLst/>
              </a:rPr>
              <a:t>The core idea of a GAN is based on the "indirect" training through the discriminator, another neural network that can tell how "realistic" the input seems, which itself is also being updated dynamically.</a:t>
            </a:r>
            <a:r>
              <a:rPr lang="en" altLang="zh-TW" b="0" i="0" dirty="0">
                <a:solidFill>
                  <a:srgbClr val="D1D5DB"/>
                </a:solidFill>
                <a:effectLst/>
              </a:rPr>
              <a:t> </a:t>
            </a:r>
            <a:r>
              <a:rPr lang="en" altLang="zh-TW" b="0" i="0" dirty="0">
                <a:effectLst/>
              </a:rPr>
              <a:t>GANs are used for generating synthetic data that resembles a specific input dataset</a:t>
            </a:r>
            <a:endParaRPr kumimoji="1" lang="zh-TW" altLang="en-US" dirty="0"/>
          </a:p>
        </p:txBody>
      </p:sp>
      <p:sp>
        <p:nvSpPr>
          <p:cNvPr id="4" name="投影片編號版面配置區 3">
            <a:extLst>
              <a:ext uri="{FF2B5EF4-FFF2-40B4-BE49-F238E27FC236}">
                <a16:creationId xmlns:a16="http://schemas.microsoft.com/office/drawing/2014/main" id="{D70AA838-45D1-063A-A12F-FFA0506D8FEE}"/>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pic>
        <p:nvPicPr>
          <p:cNvPr id="2050" name="Picture 2">
            <a:extLst>
              <a:ext uri="{FF2B5EF4-FFF2-40B4-BE49-F238E27FC236}">
                <a16:creationId xmlns:a16="http://schemas.microsoft.com/office/drawing/2014/main" id="{A0197205-5B27-5FB3-39AC-572B48AF6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420" y="3547276"/>
            <a:ext cx="6242304" cy="301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96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D2D0DD-5CF1-4A55-9B43-BD76B4EC03F8}"/>
              </a:ext>
            </a:extLst>
          </p:cNvPr>
          <p:cNvSpPr>
            <a:spLocks noGrp="1"/>
          </p:cNvSpPr>
          <p:nvPr>
            <p:ph type="title"/>
          </p:nvPr>
        </p:nvSpPr>
        <p:spPr/>
        <p:txBody>
          <a:bodyPr/>
          <a:lstStyle/>
          <a:p>
            <a:r>
              <a:rPr lang="en-US" sz="2800" dirty="0"/>
              <a:t>Objective-Reinforced Generative Adversarial Networks (ORGAN)</a:t>
            </a:r>
            <a:endParaRPr lang="en-US" dirty="0"/>
          </a:p>
        </p:txBody>
      </p:sp>
      <p:sp>
        <p:nvSpPr>
          <p:cNvPr id="4" name="投影片編號版面配置區 3">
            <a:extLst>
              <a:ext uri="{FF2B5EF4-FFF2-40B4-BE49-F238E27FC236}">
                <a16:creationId xmlns:a16="http://schemas.microsoft.com/office/drawing/2014/main" id="{ED723329-B34E-4BE2-9FA0-3583B6E5A52E}"/>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sp>
        <p:nvSpPr>
          <p:cNvPr id="6" name="TextBox 5">
            <a:extLst>
              <a:ext uri="{FF2B5EF4-FFF2-40B4-BE49-F238E27FC236}">
                <a16:creationId xmlns:a16="http://schemas.microsoft.com/office/drawing/2014/main" id="{26DC09A9-A510-1CED-AAB1-7B6E15B8DB6D}"/>
              </a:ext>
            </a:extLst>
          </p:cNvPr>
          <p:cNvSpPr txBox="1"/>
          <p:nvPr/>
        </p:nvSpPr>
        <p:spPr>
          <a:xfrm>
            <a:off x="-15411" y="6537324"/>
            <a:ext cx="6323743" cy="338554"/>
          </a:xfrm>
          <a:prstGeom prst="rect">
            <a:avLst/>
          </a:prstGeom>
          <a:noFill/>
        </p:spPr>
        <p:txBody>
          <a:bodyPr wrap="square">
            <a:spAutoFit/>
          </a:bodyPr>
          <a:lstStyle/>
          <a:p>
            <a:pPr>
              <a:spcBef>
                <a:spcPts val="0"/>
              </a:spcBef>
              <a:spcAft>
                <a:spcPts val="0"/>
              </a:spcAft>
            </a:pPr>
            <a:r>
              <a:rPr lang="en-US" sz="800" dirty="0">
                <a:effectLst/>
              </a:rPr>
              <a:t>Guimaraes, G. L.; Sanchez-</a:t>
            </a:r>
            <a:r>
              <a:rPr lang="en-US" sz="800" dirty="0" err="1">
                <a:effectLst/>
              </a:rPr>
              <a:t>Lengeling</a:t>
            </a:r>
            <a:r>
              <a:rPr lang="en-US" sz="800" dirty="0">
                <a:effectLst/>
              </a:rPr>
              <a:t>, B.; </a:t>
            </a:r>
            <a:r>
              <a:rPr lang="en-US" sz="800" dirty="0" err="1">
                <a:effectLst/>
              </a:rPr>
              <a:t>Outeiral</a:t>
            </a:r>
            <a:r>
              <a:rPr lang="en-US" sz="800" dirty="0">
                <a:effectLst/>
              </a:rPr>
              <a:t>, C.; Farias, P. L. C.; </a:t>
            </a:r>
            <a:r>
              <a:rPr lang="en-US" sz="800" dirty="0" err="1">
                <a:effectLst/>
              </a:rPr>
              <a:t>Aspuru-Guzik</a:t>
            </a:r>
            <a:r>
              <a:rPr lang="en-US" sz="800" dirty="0">
                <a:effectLst/>
              </a:rPr>
              <a:t>, A. Objective-Reinforced Generative Adversarial Networks (ORGAN) for Sequence Generation Models. </a:t>
            </a:r>
            <a:r>
              <a:rPr lang="en-US" sz="800" dirty="0" err="1">
                <a:effectLst/>
              </a:rPr>
              <a:t>arXiv</a:t>
            </a:r>
            <a:r>
              <a:rPr lang="en-US" sz="800" dirty="0">
                <a:effectLst/>
              </a:rPr>
              <a:t> February 6, 2018. </a:t>
            </a:r>
            <a:r>
              <a:rPr lang="en-US" sz="800" dirty="0">
                <a:effectLst/>
                <a:hlinkClick r:id="rId2"/>
              </a:rPr>
              <a:t>https://doi.org/10.48550/arXiv.1705.10843</a:t>
            </a:r>
            <a:r>
              <a:rPr lang="en-US" sz="800" dirty="0">
                <a:effectLst/>
              </a:rPr>
              <a:t>.</a:t>
            </a:r>
          </a:p>
        </p:txBody>
      </p:sp>
      <p:pic>
        <p:nvPicPr>
          <p:cNvPr id="7" name="Picture 6">
            <a:extLst>
              <a:ext uri="{FF2B5EF4-FFF2-40B4-BE49-F238E27FC236}">
                <a16:creationId xmlns:a16="http://schemas.microsoft.com/office/drawing/2014/main" id="{DB4198A6-942E-F8EE-945A-E03E73C03EE2}"/>
              </a:ext>
            </a:extLst>
          </p:cNvPr>
          <p:cNvPicPr>
            <a:picLocks noChangeAspect="1"/>
          </p:cNvPicPr>
          <p:nvPr/>
        </p:nvPicPr>
        <p:blipFill>
          <a:blip r:embed="rId3"/>
          <a:stretch>
            <a:fillRect/>
          </a:stretch>
        </p:blipFill>
        <p:spPr>
          <a:xfrm>
            <a:off x="595259" y="1431070"/>
            <a:ext cx="7953481" cy="2642143"/>
          </a:xfrm>
          <a:prstGeom prst="rect">
            <a:avLst/>
          </a:prstGeom>
        </p:spPr>
      </p:pic>
      <p:sp>
        <p:nvSpPr>
          <p:cNvPr id="9" name="TextBox 8">
            <a:extLst>
              <a:ext uri="{FF2B5EF4-FFF2-40B4-BE49-F238E27FC236}">
                <a16:creationId xmlns:a16="http://schemas.microsoft.com/office/drawing/2014/main" id="{B98081F8-FBD8-ACE2-837E-7BB404AD07FA}"/>
              </a:ext>
            </a:extLst>
          </p:cNvPr>
          <p:cNvSpPr txBox="1"/>
          <p:nvPr/>
        </p:nvSpPr>
        <p:spPr>
          <a:xfrm>
            <a:off x="595259" y="4415370"/>
            <a:ext cx="3169578" cy="646331"/>
          </a:xfrm>
          <a:prstGeom prst="rect">
            <a:avLst/>
          </a:prstGeom>
          <a:noFill/>
        </p:spPr>
        <p:txBody>
          <a:bodyPr wrap="square">
            <a:spAutoFit/>
          </a:bodyPr>
          <a:lstStyle/>
          <a:p>
            <a:r>
              <a:rPr lang="en-US" dirty="0" err="1"/>
              <a:t>Gθ</a:t>
            </a:r>
            <a:r>
              <a:rPr lang="en-US" dirty="0"/>
              <a:t> is a RNN with LSTM cells trained on ZINC database</a:t>
            </a:r>
          </a:p>
        </p:txBody>
      </p:sp>
      <p:sp>
        <p:nvSpPr>
          <p:cNvPr id="11" name="TextBox 10">
            <a:extLst>
              <a:ext uri="{FF2B5EF4-FFF2-40B4-BE49-F238E27FC236}">
                <a16:creationId xmlns:a16="http://schemas.microsoft.com/office/drawing/2014/main" id="{79A347D8-C081-CC6D-CFB3-D8CE2C76AD01}"/>
              </a:ext>
            </a:extLst>
          </p:cNvPr>
          <p:cNvSpPr txBox="1"/>
          <p:nvPr/>
        </p:nvSpPr>
        <p:spPr>
          <a:xfrm>
            <a:off x="595259" y="5080691"/>
            <a:ext cx="3827124" cy="646331"/>
          </a:xfrm>
          <a:prstGeom prst="rect">
            <a:avLst/>
          </a:prstGeom>
          <a:noFill/>
        </p:spPr>
        <p:txBody>
          <a:bodyPr wrap="square">
            <a:spAutoFit/>
          </a:bodyPr>
          <a:lstStyle/>
          <a:p>
            <a:r>
              <a:rPr lang="en-US" dirty="0" err="1"/>
              <a:t>Dφ</a:t>
            </a:r>
            <a:r>
              <a:rPr lang="en-US" dirty="0"/>
              <a:t> is Convolutional Neural Network (CNN) for text classification tasks</a:t>
            </a:r>
          </a:p>
        </p:txBody>
      </p:sp>
    </p:spTree>
    <p:extLst>
      <p:ext uri="{BB962C8B-B14F-4D97-AF65-F5344CB8AC3E}">
        <p14:creationId xmlns:p14="http://schemas.microsoft.com/office/powerpoint/2010/main" val="2579169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BB8D4-65BB-83A4-BEE0-1BC7D5DCF707}"/>
              </a:ext>
            </a:extLst>
          </p:cNvPr>
          <p:cNvSpPr>
            <a:spLocks noGrp="1"/>
          </p:cNvSpPr>
          <p:nvPr>
            <p:ph type="title"/>
          </p:nvPr>
        </p:nvSpPr>
        <p:spPr/>
        <p:txBody>
          <a:bodyPr/>
          <a:lstStyle/>
          <a:p>
            <a:r>
              <a:rPr lang="en-US" dirty="0"/>
              <a:t>GAN for molecule design</a:t>
            </a:r>
          </a:p>
        </p:txBody>
      </p:sp>
      <p:sp>
        <p:nvSpPr>
          <p:cNvPr id="4" name="Slide Number Placeholder 3">
            <a:extLst>
              <a:ext uri="{FF2B5EF4-FFF2-40B4-BE49-F238E27FC236}">
                <a16:creationId xmlns:a16="http://schemas.microsoft.com/office/drawing/2014/main" id="{798C41DE-D0A0-245B-8E69-0B3C8E276516}"/>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sp>
        <p:nvSpPr>
          <p:cNvPr id="5" name="TextBox 4">
            <a:extLst>
              <a:ext uri="{FF2B5EF4-FFF2-40B4-BE49-F238E27FC236}">
                <a16:creationId xmlns:a16="http://schemas.microsoft.com/office/drawing/2014/main" id="{5073F59B-7A2A-416A-3A2D-3DE9A3E0A868}"/>
              </a:ext>
            </a:extLst>
          </p:cNvPr>
          <p:cNvSpPr txBox="1"/>
          <p:nvPr/>
        </p:nvSpPr>
        <p:spPr>
          <a:xfrm>
            <a:off x="-15411" y="6537324"/>
            <a:ext cx="6323743" cy="338554"/>
          </a:xfrm>
          <a:prstGeom prst="rect">
            <a:avLst/>
          </a:prstGeom>
          <a:noFill/>
        </p:spPr>
        <p:txBody>
          <a:bodyPr wrap="square">
            <a:spAutoFit/>
          </a:bodyPr>
          <a:lstStyle/>
          <a:p>
            <a:pPr>
              <a:spcBef>
                <a:spcPts val="0"/>
              </a:spcBef>
              <a:spcAft>
                <a:spcPts val="0"/>
              </a:spcAft>
            </a:pPr>
            <a:r>
              <a:rPr lang="en-US" sz="800" dirty="0">
                <a:effectLst/>
              </a:rPr>
              <a:t>Guimaraes, G. L.; Sanchez-</a:t>
            </a:r>
            <a:r>
              <a:rPr lang="en-US" sz="800" dirty="0" err="1">
                <a:effectLst/>
              </a:rPr>
              <a:t>Lengeling</a:t>
            </a:r>
            <a:r>
              <a:rPr lang="en-US" sz="800" dirty="0">
                <a:effectLst/>
              </a:rPr>
              <a:t>, B.; </a:t>
            </a:r>
            <a:r>
              <a:rPr lang="en-US" sz="800" dirty="0" err="1">
                <a:effectLst/>
              </a:rPr>
              <a:t>Outeiral</a:t>
            </a:r>
            <a:r>
              <a:rPr lang="en-US" sz="800" dirty="0">
                <a:effectLst/>
              </a:rPr>
              <a:t>, C.; Farias, P. L. C.; </a:t>
            </a:r>
            <a:r>
              <a:rPr lang="en-US" sz="800" dirty="0" err="1">
                <a:effectLst/>
              </a:rPr>
              <a:t>Aspuru-Guzik</a:t>
            </a:r>
            <a:r>
              <a:rPr lang="en-US" sz="800" dirty="0">
                <a:effectLst/>
              </a:rPr>
              <a:t>, A. Objective-Reinforced Generative Adversarial Networks (ORGAN) for Sequence Generation Models. </a:t>
            </a:r>
            <a:r>
              <a:rPr lang="en-US" sz="800" dirty="0" err="1">
                <a:effectLst/>
              </a:rPr>
              <a:t>arXiv</a:t>
            </a:r>
            <a:r>
              <a:rPr lang="en-US" sz="800" dirty="0">
                <a:effectLst/>
              </a:rPr>
              <a:t> February 6, 2018. </a:t>
            </a:r>
            <a:r>
              <a:rPr lang="en-US" sz="800" dirty="0">
                <a:effectLst/>
                <a:hlinkClick r:id="rId3"/>
              </a:rPr>
              <a:t>https://doi.org/10.48550/arXiv.1705.10843</a:t>
            </a:r>
            <a:r>
              <a:rPr lang="en-US" sz="800" dirty="0">
                <a:effectLst/>
              </a:rPr>
              <a:t>.</a:t>
            </a:r>
          </a:p>
        </p:txBody>
      </p:sp>
      <p:grpSp>
        <p:nvGrpSpPr>
          <p:cNvPr id="10" name="Group 9">
            <a:extLst>
              <a:ext uri="{FF2B5EF4-FFF2-40B4-BE49-F238E27FC236}">
                <a16:creationId xmlns:a16="http://schemas.microsoft.com/office/drawing/2014/main" id="{4CB81320-6141-B407-4854-47D46B0BA554}"/>
              </a:ext>
            </a:extLst>
          </p:cNvPr>
          <p:cNvGrpSpPr/>
          <p:nvPr/>
        </p:nvGrpSpPr>
        <p:grpSpPr>
          <a:xfrm>
            <a:off x="4344926" y="1043638"/>
            <a:ext cx="3949203" cy="2317706"/>
            <a:chOff x="457200" y="1801504"/>
            <a:chExt cx="4213037" cy="2472545"/>
          </a:xfrm>
        </p:grpSpPr>
        <p:pic>
          <p:nvPicPr>
            <p:cNvPr id="6" name="Picture 5">
              <a:extLst>
                <a:ext uri="{FF2B5EF4-FFF2-40B4-BE49-F238E27FC236}">
                  <a16:creationId xmlns:a16="http://schemas.microsoft.com/office/drawing/2014/main" id="{6FAA7868-6400-8174-2242-62D62A408676}"/>
                </a:ext>
              </a:extLst>
            </p:cNvPr>
            <p:cNvPicPr>
              <a:picLocks noChangeAspect="1"/>
            </p:cNvPicPr>
            <p:nvPr/>
          </p:nvPicPr>
          <p:blipFill>
            <a:blip r:embed="rId4"/>
            <a:stretch>
              <a:fillRect/>
            </a:stretch>
          </p:blipFill>
          <p:spPr>
            <a:xfrm>
              <a:off x="457200" y="1801504"/>
              <a:ext cx="4213037" cy="2472545"/>
            </a:xfrm>
            <a:prstGeom prst="rect">
              <a:avLst/>
            </a:prstGeom>
          </p:spPr>
        </p:pic>
        <p:sp>
          <p:nvSpPr>
            <p:cNvPr id="7" name="TextBox 6">
              <a:extLst>
                <a:ext uri="{FF2B5EF4-FFF2-40B4-BE49-F238E27FC236}">
                  <a16:creationId xmlns:a16="http://schemas.microsoft.com/office/drawing/2014/main" id="{15B4796E-D81C-5C90-35DC-871120968796}"/>
                </a:ext>
              </a:extLst>
            </p:cNvPr>
            <p:cNvSpPr txBox="1"/>
            <p:nvPr/>
          </p:nvSpPr>
          <p:spPr>
            <a:xfrm>
              <a:off x="1263722" y="2968228"/>
              <a:ext cx="811441" cy="276999"/>
            </a:xfrm>
            <a:prstGeom prst="rect">
              <a:avLst/>
            </a:prstGeom>
            <a:noFill/>
          </p:spPr>
          <p:txBody>
            <a:bodyPr wrap="none" rtlCol="0">
              <a:spAutoFit/>
            </a:bodyPr>
            <a:lstStyle/>
            <a:p>
              <a:r>
                <a:rPr lang="en-US" sz="1200" dirty="0"/>
                <a:t>N = 5000</a:t>
              </a:r>
            </a:p>
          </p:txBody>
        </p:sp>
        <p:sp>
          <p:nvSpPr>
            <p:cNvPr id="8" name="TextBox 7">
              <a:extLst>
                <a:ext uri="{FF2B5EF4-FFF2-40B4-BE49-F238E27FC236}">
                  <a16:creationId xmlns:a16="http://schemas.microsoft.com/office/drawing/2014/main" id="{A5DEEE9F-CBB6-8D0A-2BA8-9CE1336FF4B4}"/>
                </a:ext>
              </a:extLst>
            </p:cNvPr>
            <p:cNvSpPr txBox="1"/>
            <p:nvPr/>
          </p:nvSpPr>
          <p:spPr>
            <a:xfrm>
              <a:off x="1263722" y="1969368"/>
              <a:ext cx="811441" cy="276999"/>
            </a:xfrm>
            <a:prstGeom prst="rect">
              <a:avLst/>
            </a:prstGeom>
            <a:noFill/>
          </p:spPr>
          <p:txBody>
            <a:bodyPr wrap="none" rtlCol="0">
              <a:spAutoFit/>
            </a:bodyPr>
            <a:lstStyle/>
            <a:p>
              <a:r>
                <a:rPr lang="en-US" sz="1200" dirty="0"/>
                <a:t>N = 5440</a:t>
              </a:r>
            </a:p>
          </p:txBody>
        </p:sp>
      </p:grpSp>
      <p:pic>
        <p:nvPicPr>
          <p:cNvPr id="9" name="Picture 8">
            <a:extLst>
              <a:ext uri="{FF2B5EF4-FFF2-40B4-BE49-F238E27FC236}">
                <a16:creationId xmlns:a16="http://schemas.microsoft.com/office/drawing/2014/main" id="{5962D74C-95D0-9C22-5623-E79CAA6AF272}"/>
              </a:ext>
            </a:extLst>
          </p:cNvPr>
          <p:cNvPicPr>
            <a:picLocks noChangeAspect="1"/>
          </p:cNvPicPr>
          <p:nvPr/>
        </p:nvPicPr>
        <p:blipFill>
          <a:blip r:embed="rId5"/>
          <a:stretch>
            <a:fillRect/>
          </a:stretch>
        </p:blipFill>
        <p:spPr>
          <a:xfrm>
            <a:off x="849870" y="3392488"/>
            <a:ext cx="7444259" cy="2786398"/>
          </a:xfrm>
          <a:prstGeom prst="rect">
            <a:avLst/>
          </a:prstGeom>
        </p:spPr>
      </p:pic>
      <p:pic>
        <p:nvPicPr>
          <p:cNvPr id="14" name="Picture 13">
            <a:extLst>
              <a:ext uri="{FF2B5EF4-FFF2-40B4-BE49-F238E27FC236}">
                <a16:creationId xmlns:a16="http://schemas.microsoft.com/office/drawing/2014/main" id="{F1DD98A7-F152-7F13-660B-18283D9D686B}"/>
              </a:ext>
            </a:extLst>
          </p:cNvPr>
          <p:cNvPicPr>
            <a:picLocks noChangeAspect="1"/>
          </p:cNvPicPr>
          <p:nvPr/>
        </p:nvPicPr>
        <p:blipFill>
          <a:blip r:embed="rId6"/>
          <a:stretch>
            <a:fillRect/>
          </a:stretch>
        </p:blipFill>
        <p:spPr>
          <a:xfrm>
            <a:off x="849870" y="1116092"/>
            <a:ext cx="3411591" cy="2276396"/>
          </a:xfrm>
          <a:prstGeom prst="rect">
            <a:avLst/>
          </a:prstGeom>
        </p:spPr>
      </p:pic>
    </p:spTree>
    <p:extLst>
      <p:ext uri="{BB962C8B-B14F-4D97-AF65-F5344CB8AC3E}">
        <p14:creationId xmlns:p14="http://schemas.microsoft.com/office/powerpoint/2010/main" val="431611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C4D5-35E9-CF1C-A96B-D2EDDF17AF98}"/>
              </a:ext>
            </a:extLst>
          </p:cNvPr>
          <p:cNvSpPr>
            <a:spLocks noGrp="1"/>
          </p:cNvSpPr>
          <p:nvPr>
            <p:ph type="title"/>
          </p:nvPr>
        </p:nvSpPr>
        <p:spPr/>
        <p:txBody>
          <a:bodyPr/>
          <a:lstStyle/>
          <a:p>
            <a:r>
              <a:rPr lang="en-US" dirty="0"/>
              <a:t>GAN for generating crystal structure</a:t>
            </a:r>
          </a:p>
        </p:txBody>
      </p:sp>
      <p:sp>
        <p:nvSpPr>
          <p:cNvPr id="4" name="Slide Number Placeholder 3">
            <a:extLst>
              <a:ext uri="{FF2B5EF4-FFF2-40B4-BE49-F238E27FC236}">
                <a16:creationId xmlns:a16="http://schemas.microsoft.com/office/drawing/2014/main" id="{1D9B68C3-60FA-6E90-FC01-811A502BBCF5}"/>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pic>
        <p:nvPicPr>
          <p:cNvPr id="14338" name="Picture 2" descr="Figure 1">
            <a:extLst>
              <a:ext uri="{FF2B5EF4-FFF2-40B4-BE49-F238E27FC236}">
                <a16:creationId xmlns:a16="http://schemas.microsoft.com/office/drawing/2014/main" id="{C3D9406D-D0C2-8DF7-B97A-AF87F8D978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155"/>
          <a:stretch/>
        </p:blipFill>
        <p:spPr bwMode="auto">
          <a:xfrm>
            <a:off x="363711" y="1152820"/>
            <a:ext cx="4034117" cy="169969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Figure 1">
            <a:extLst>
              <a:ext uri="{FF2B5EF4-FFF2-40B4-BE49-F238E27FC236}">
                <a16:creationId xmlns:a16="http://schemas.microsoft.com/office/drawing/2014/main" id="{990E18E7-E8EA-4566-8DEF-C194D740C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173" y="1152820"/>
            <a:ext cx="4047344" cy="2468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1DA979-0199-796C-5D20-3B02CF0A7F2D}"/>
              </a:ext>
            </a:extLst>
          </p:cNvPr>
          <p:cNvSpPr txBox="1"/>
          <p:nvPr/>
        </p:nvSpPr>
        <p:spPr>
          <a:xfrm>
            <a:off x="-16137" y="6642556"/>
            <a:ext cx="7008607" cy="215444"/>
          </a:xfrm>
          <a:prstGeom prst="rect">
            <a:avLst/>
          </a:prstGeom>
          <a:noFill/>
        </p:spPr>
        <p:txBody>
          <a:bodyPr wrap="square">
            <a:spAutoFit/>
          </a:bodyPr>
          <a:lstStyle/>
          <a:p>
            <a:pPr>
              <a:spcBef>
                <a:spcPts val="0"/>
              </a:spcBef>
              <a:spcAft>
                <a:spcPts val="0"/>
              </a:spcAft>
            </a:pPr>
            <a:r>
              <a:rPr lang="en-US" sz="800" dirty="0">
                <a:effectLst/>
              </a:rPr>
              <a:t>Kim, S.; Noh, J.; Gu, G. H.; </a:t>
            </a:r>
            <a:r>
              <a:rPr lang="en-US" sz="800" dirty="0" err="1">
                <a:effectLst/>
              </a:rPr>
              <a:t>Aspuru-Guzik</a:t>
            </a:r>
            <a:r>
              <a:rPr lang="en-US" sz="800" dirty="0">
                <a:effectLst/>
              </a:rPr>
              <a:t>, A.; Jung, Y. Generative Adversarial Networks for Crystal Structure Prediction. </a:t>
            </a:r>
            <a:r>
              <a:rPr lang="en-US" sz="800" i="1" dirty="0">
                <a:effectLst/>
              </a:rPr>
              <a:t>ACS Cent. Sci.</a:t>
            </a:r>
            <a:r>
              <a:rPr lang="en-US" sz="800" dirty="0">
                <a:effectLst/>
              </a:rPr>
              <a:t> </a:t>
            </a:r>
            <a:r>
              <a:rPr lang="en-US" sz="800" b="1" dirty="0">
                <a:effectLst/>
              </a:rPr>
              <a:t>2020</a:t>
            </a:r>
            <a:r>
              <a:rPr lang="en-US" sz="800" dirty="0">
                <a:effectLst/>
              </a:rPr>
              <a:t>, </a:t>
            </a:r>
            <a:r>
              <a:rPr lang="en-US" sz="800" i="1" dirty="0">
                <a:effectLst/>
              </a:rPr>
              <a:t>6</a:t>
            </a:r>
            <a:r>
              <a:rPr lang="en-US" sz="800" dirty="0">
                <a:effectLst/>
              </a:rPr>
              <a:t>, 1412</a:t>
            </a:r>
          </a:p>
        </p:txBody>
      </p:sp>
      <p:pic>
        <p:nvPicPr>
          <p:cNvPr id="7" name="Picture 8">
            <a:extLst>
              <a:ext uri="{FF2B5EF4-FFF2-40B4-BE49-F238E27FC236}">
                <a16:creationId xmlns:a16="http://schemas.microsoft.com/office/drawing/2014/main" id="{A7818BED-77C4-44EB-BB6F-082ECA596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069" y="2979587"/>
            <a:ext cx="4221517" cy="327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DE659-9288-421B-A29C-76024E8EDA37}"/>
              </a:ext>
            </a:extLst>
          </p:cNvPr>
          <p:cNvSpPr>
            <a:spLocks noGrp="1"/>
          </p:cNvSpPr>
          <p:nvPr>
            <p:ph type="title"/>
          </p:nvPr>
        </p:nvSpPr>
        <p:spPr/>
        <p:txBody>
          <a:bodyPr/>
          <a:lstStyle/>
          <a:p>
            <a:r>
              <a:rPr lang="en-US" dirty="0"/>
              <a:t>Game changed in 2009</a:t>
            </a:r>
          </a:p>
        </p:txBody>
      </p:sp>
      <p:sp>
        <p:nvSpPr>
          <p:cNvPr id="4" name="投影片編號版面配置區 3">
            <a:extLst>
              <a:ext uri="{FF2B5EF4-FFF2-40B4-BE49-F238E27FC236}">
                <a16:creationId xmlns:a16="http://schemas.microsoft.com/office/drawing/2014/main" id="{CE5B65D7-7644-471E-8653-173FD85E8F6F}"/>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10" name="內容版面配置區 9">
            <a:extLst>
              <a:ext uri="{FF2B5EF4-FFF2-40B4-BE49-F238E27FC236}">
                <a16:creationId xmlns:a16="http://schemas.microsoft.com/office/drawing/2014/main" id="{E4A3E4DD-AB18-4B49-AE46-708F3E8A47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1640" y="1290673"/>
            <a:ext cx="4324350" cy="4324350"/>
          </a:xfrm>
        </p:spPr>
      </p:pic>
      <p:sp>
        <p:nvSpPr>
          <p:cNvPr id="11" name="文字方塊 10">
            <a:extLst>
              <a:ext uri="{FF2B5EF4-FFF2-40B4-BE49-F238E27FC236}">
                <a16:creationId xmlns:a16="http://schemas.microsoft.com/office/drawing/2014/main" id="{08032287-69EF-4118-A258-060E2823EE03}"/>
              </a:ext>
            </a:extLst>
          </p:cNvPr>
          <p:cNvSpPr txBox="1"/>
          <p:nvPr/>
        </p:nvSpPr>
        <p:spPr>
          <a:xfrm>
            <a:off x="0" y="6658755"/>
            <a:ext cx="4171335" cy="215444"/>
          </a:xfrm>
          <a:prstGeom prst="rect">
            <a:avLst/>
          </a:prstGeom>
          <a:noFill/>
        </p:spPr>
        <p:txBody>
          <a:bodyPr wrap="none" rtlCol="0">
            <a:spAutoFit/>
          </a:bodyPr>
          <a:lstStyle/>
          <a:p>
            <a:r>
              <a:rPr lang="en-US" sz="800" dirty="0"/>
              <a:t>Publication counts: Web of science, keyword=‘Deep learning’. Accessed on 2022/11/22</a:t>
            </a:r>
          </a:p>
        </p:txBody>
      </p:sp>
      <p:sp>
        <p:nvSpPr>
          <p:cNvPr id="12" name="文字方塊 11">
            <a:extLst>
              <a:ext uri="{FF2B5EF4-FFF2-40B4-BE49-F238E27FC236}">
                <a16:creationId xmlns:a16="http://schemas.microsoft.com/office/drawing/2014/main" id="{79098EA9-0479-4997-BA54-19EF3C401153}"/>
              </a:ext>
            </a:extLst>
          </p:cNvPr>
          <p:cNvSpPr txBox="1"/>
          <p:nvPr/>
        </p:nvSpPr>
        <p:spPr>
          <a:xfrm>
            <a:off x="745818" y="1219192"/>
            <a:ext cx="4095993" cy="369332"/>
          </a:xfrm>
          <a:prstGeom prst="rect">
            <a:avLst/>
          </a:prstGeom>
          <a:noFill/>
        </p:spPr>
        <p:txBody>
          <a:bodyPr wrap="none" rtlCol="0">
            <a:spAutoFit/>
          </a:bodyPr>
          <a:lstStyle/>
          <a:p>
            <a:r>
              <a:rPr lang="en-US" dirty="0"/>
              <a:t>#Publication mentioning deep learning</a:t>
            </a:r>
          </a:p>
        </p:txBody>
      </p:sp>
      <p:pic>
        <p:nvPicPr>
          <p:cNvPr id="19458" name="Picture 2">
            <a:extLst>
              <a:ext uri="{FF2B5EF4-FFF2-40B4-BE49-F238E27FC236}">
                <a16:creationId xmlns:a16="http://schemas.microsoft.com/office/drawing/2014/main" id="{5D73CE74-CFC2-4378-9C89-BAC4BD760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421" y="1647817"/>
            <a:ext cx="3131279" cy="1897277"/>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D0B645FA-688E-4A07-88BC-50AE6A1F12E6}"/>
              </a:ext>
            </a:extLst>
          </p:cNvPr>
          <p:cNvSpPr txBox="1"/>
          <p:nvPr/>
        </p:nvSpPr>
        <p:spPr>
          <a:xfrm>
            <a:off x="5419056" y="1219192"/>
            <a:ext cx="2788007" cy="369332"/>
          </a:xfrm>
          <a:prstGeom prst="rect">
            <a:avLst/>
          </a:prstGeom>
          <a:noFill/>
        </p:spPr>
        <p:txBody>
          <a:bodyPr wrap="none" rtlCol="0">
            <a:spAutoFit/>
          </a:bodyPr>
          <a:lstStyle/>
          <a:p>
            <a:r>
              <a:rPr lang="en-US" dirty="0"/>
              <a:t>CUDA introduced in 2007</a:t>
            </a:r>
          </a:p>
        </p:txBody>
      </p:sp>
      <p:pic>
        <p:nvPicPr>
          <p:cNvPr id="19466" name="Picture 10" descr="NVIDIA A100 | NVIDIA">
            <a:extLst>
              <a:ext uri="{FF2B5EF4-FFF2-40B4-BE49-F238E27FC236}">
                <a16:creationId xmlns:a16="http://schemas.microsoft.com/office/drawing/2014/main" id="{43E4256F-88E5-44C0-BFA3-C3DBFA7CB0E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004" r="26446"/>
          <a:stretch/>
        </p:blipFill>
        <p:spPr bwMode="auto">
          <a:xfrm>
            <a:off x="5595039" y="3493770"/>
            <a:ext cx="2436040" cy="2711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92335E-257D-4023-B616-C10BDB69EA7C}"/>
              </a:ext>
            </a:extLst>
          </p:cNvPr>
          <p:cNvSpPr>
            <a:spLocks noGrp="1"/>
          </p:cNvSpPr>
          <p:nvPr>
            <p:ph type="title"/>
          </p:nvPr>
        </p:nvSpPr>
        <p:spPr/>
        <p:txBody>
          <a:bodyPr/>
          <a:lstStyle/>
          <a:p>
            <a:r>
              <a:rPr lang="en-US" altLang="zh-TW" dirty="0"/>
              <a:t>Variational Autoencoder</a:t>
            </a:r>
            <a:endParaRPr lang="en-US" dirty="0"/>
          </a:p>
        </p:txBody>
      </p:sp>
      <p:sp>
        <p:nvSpPr>
          <p:cNvPr id="4" name="投影片編號版面配置區 3">
            <a:extLst>
              <a:ext uri="{FF2B5EF4-FFF2-40B4-BE49-F238E27FC236}">
                <a16:creationId xmlns:a16="http://schemas.microsoft.com/office/drawing/2014/main" id="{C5ACF9BD-E6B4-4297-9DCE-D090A94AD405}"/>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pic>
        <p:nvPicPr>
          <p:cNvPr id="5" name="圖片 4">
            <a:extLst>
              <a:ext uri="{FF2B5EF4-FFF2-40B4-BE49-F238E27FC236}">
                <a16:creationId xmlns:a16="http://schemas.microsoft.com/office/drawing/2014/main" id="{07F901EE-D764-48A2-BC23-C5A36193F244}"/>
              </a:ext>
            </a:extLst>
          </p:cNvPr>
          <p:cNvPicPr>
            <a:picLocks noChangeAspect="1"/>
          </p:cNvPicPr>
          <p:nvPr/>
        </p:nvPicPr>
        <p:blipFill>
          <a:blip r:embed="rId2"/>
          <a:stretch>
            <a:fillRect/>
          </a:stretch>
        </p:blipFill>
        <p:spPr>
          <a:xfrm>
            <a:off x="457200" y="2617929"/>
            <a:ext cx="8229599" cy="1479268"/>
          </a:xfrm>
          <a:prstGeom prst="rect">
            <a:avLst/>
          </a:prstGeom>
        </p:spPr>
      </p:pic>
    </p:spTree>
    <p:extLst>
      <p:ext uri="{BB962C8B-B14F-4D97-AF65-F5344CB8AC3E}">
        <p14:creationId xmlns:p14="http://schemas.microsoft.com/office/powerpoint/2010/main" val="2261039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E491-F4AB-F805-35B2-D81D9DE8DA7A}"/>
              </a:ext>
            </a:extLst>
          </p:cNvPr>
          <p:cNvSpPr>
            <a:spLocks noGrp="1"/>
          </p:cNvSpPr>
          <p:nvPr>
            <p:ph type="title"/>
          </p:nvPr>
        </p:nvSpPr>
        <p:spPr/>
        <p:txBody>
          <a:bodyPr/>
          <a:lstStyle/>
          <a:p>
            <a:r>
              <a:rPr lang="en-US" altLang="zh-TW" dirty="0"/>
              <a:t>VAE</a:t>
            </a:r>
            <a:r>
              <a:rPr lang="zh-TW" altLang="en-US" dirty="0"/>
              <a:t> </a:t>
            </a:r>
            <a:r>
              <a:rPr lang="en-US" altLang="zh-TW" dirty="0"/>
              <a:t>for molecule design</a:t>
            </a:r>
            <a:endParaRPr lang="en-US" dirty="0"/>
          </a:p>
        </p:txBody>
      </p:sp>
      <p:sp>
        <p:nvSpPr>
          <p:cNvPr id="4" name="Slide Number Placeholder 3">
            <a:extLst>
              <a:ext uri="{FF2B5EF4-FFF2-40B4-BE49-F238E27FC236}">
                <a16:creationId xmlns:a16="http://schemas.microsoft.com/office/drawing/2014/main" id="{5BEAB6CE-3D88-6CFE-7A4E-6C61A608300E}"/>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
        <p:nvSpPr>
          <p:cNvPr id="6" name="TextBox 5">
            <a:extLst>
              <a:ext uri="{FF2B5EF4-FFF2-40B4-BE49-F238E27FC236}">
                <a16:creationId xmlns:a16="http://schemas.microsoft.com/office/drawing/2014/main" id="{85560E45-A5DF-95A4-54BF-698A441DBFCD}"/>
              </a:ext>
            </a:extLst>
          </p:cNvPr>
          <p:cNvSpPr txBox="1"/>
          <p:nvPr/>
        </p:nvSpPr>
        <p:spPr>
          <a:xfrm>
            <a:off x="0" y="6523853"/>
            <a:ext cx="7057016" cy="338554"/>
          </a:xfrm>
          <a:prstGeom prst="rect">
            <a:avLst/>
          </a:prstGeom>
          <a:noFill/>
        </p:spPr>
        <p:txBody>
          <a:bodyPr wrap="square">
            <a:spAutoFit/>
          </a:bodyPr>
          <a:lstStyle/>
          <a:p>
            <a:pPr>
              <a:spcBef>
                <a:spcPts val="0"/>
              </a:spcBef>
              <a:spcAft>
                <a:spcPts val="0"/>
              </a:spcAft>
            </a:pPr>
            <a:r>
              <a:rPr lang="en-US" sz="800" dirty="0">
                <a:effectLst/>
              </a:rPr>
              <a:t>Gómez-</a:t>
            </a:r>
            <a:r>
              <a:rPr lang="en-US" sz="800" dirty="0" err="1">
                <a:effectLst/>
              </a:rPr>
              <a:t>Bombarelli</a:t>
            </a:r>
            <a:r>
              <a:rPr lang="en-US" sz="800" dirty="0">
                <a:effectLst/>
              </a:rPr>
              <a:t>, R.; Wei, J. N.; </a:t>
            </a:r>
            <a:r>
              <a:rPr lang="en-US" sz="800" dirty="0" err="1">
                <a:effectLst/>
              </a:rPr>
              <a:t>Duvenaud</a:t>
            </a:r>
            <a:r>
              <a:rPr lang="en-US" sz="800" dirty="0">
                <a:effectLst/>
              </a:rPr>
              <a:t>, D.; Hernández-Lobato, J. M.; Sánchez-</a:t>
            </a:r>
            <a:r>
              <a:rPr lang="en-US" sz="800" dirty="0" err="1">
                <a:effectLst/>
              </a:rPr>
              <a:t>Lengeling</a:t>
            </a:r>
            <a:r>
              <a:rPr lang="en-US" sz="800" dirty="0">
                <a:effectLst/>
              </a:rPr>
              <a:t>, B.; </a:t>
            </a:r>
            <a:r>
              <a:rPr lang="en-US" sz="800" dirty="0" err="1">
                <a:effectLst/>
              </a:rPr>
              <a:t>Sheberla</a:t>
            </a:r>
            <a:r>
              <a:rPr lang="en-US" sz="800" dirty="0">
                <a:effectLst/>
              </a:rPr>
              <a:t>, D.; Aguilera-</a:t>
            </a:r>
            <a:r>
              <a:rPr lang="en-US" sz="800" dirty="0" err="1">
                <a:effectLst/>
              </a:rPr>
              <a:t>Iparraguirre</a:t>
            </a:r>
            <a:r>
              <a:rPr lang="en-US" sz="800" dirty="0">
                <a:effectLst/>
              </a:rPr>
              <a:t>, J.; </a:t>
            </a:r>
            <a:r>
              <a:rPr lang="en-US" sz="800" dirty="0" err="1">
                <a:effectLst/>
              </a:rPr>
              <a:t>Hirzel</a:t>
            </a:r>
            <a:r>
              <a:rPr lang="en-US" sz="800" dirty="0">
                <a:effectLst/>
              </a:rPr>
              <a:t>, T. D.; Adams, R. P.; </a:t>
            </a:r>
            <a:r>
              <a:rPr lang="en-US" sz="800" dirty="0" err="1">
                <a:effectLst/>
              </a:rPr>
              <a:t>Aspuru-Guzik</a:t>
            </a:r>
            <a:r>
              <a:rPr lang="en-US" sz="800" dirty="0">
                <a:effectLst/>
              </a:rPr>
              <a:t>, A. Automatic Chemical Design Using a Data-Driven Continuous Representation of Molecules. </a:t>
            </a:r>
            <a:r>
              <a:rPr lang="en-US" sz="800" i="1" dirty="0">
                <a:effectLst/>
              </a:rPr>
              <a:t>ACS Cent. Sci.</a:t>
            </a:r>
            <a:r>
              <a:rPr lang="en-US" sz="800" dirty="0">
                <a:effectLst/>
              </a:rPr>
              <a:t> </a:t>
            </a:r>
            <a:r>
              <a:rPr lang="en-US" sz="800" b="1" dirty="0">
                <a:effectLst/>
              </a:rPr>
              <a:t>2018</a:t>
            </a:r>
            <a:r>
              <a:rPr lang="en-US" sz="800" dirty="0">
                <a:effectLst/>
              </a:rPr>
              <a:t>, </a:t>
            </a:r>
            <a:r>
              <a:rPr lang="en-US" sz="800" i="1" dirty="0">
                <a:effectLst/>
              </a:rPr>
              <a:t>4</a:t>
            </a:r>
            <a:r>
              <a:rPr lang="en-US" sz="800" dirty="0">
                <a:effectLst/>
              </a:rPr>
              <a:t>, </a:t>
            </a:r>
            <a:r>
              <a:rPr lang="en-US" altLang="zh-TW" sz="800" dirty="0">
                <a:effectLst/>
              </a:rPr>
              <a:t>268</a:t>
            </a:r>
            <a:endParaRPr lang="en-US" sz="800" dirty="0">
              <a:effectLst/>
            </a:endParaRPr>
          </a:p>
        </p:txBody>
      </p:sp>
      <p:pic>
        <p:nvPicPr>
          <p:cNvPr id="5" name="圖片 4">
            <a:extLst>
              <a:ext uri="{FF2B5EF4-FFF2-40B4-BE49-F238E27FC236}">
                <a16:creationId xmlns:a16="http://schemas.microsoft.com/office/drawing/2014/main" id="{FBF1397F-AB20-4FA2-AEDA-2037C3D640CD}"/>
              </a:ext>
            </a:extLst>
          </p:cNvPr>
          <p:cNvPicPr>
            <a:picLocks noChangeAspect="1"/>
          </p:cNvPicPr>
          <p:nvPr/>
        </p:nvPicPr>
        <p:blipFill rotWithShape="1">
          <a:blip r:embed="rId2"/>
          <a:srcRect r="1998"/>
          <a:stretch/>
        </p:blipFill>
        <p:spPr>
          <a:xfrm>
            <a:off x="494660" y="1426114"/>
            <a:ext cx="2964723" cy="2845100"/>
          </a:xfrm>
          <a:prstGeom prst="round2SameRect">
            <a:avLst/>
          </a:prstGeom>
        </p:spPr>
      </p:pic>
      <p:pic>
        <p:nvPicPr>
          <p:cNvPr id="7" name="圖片 6">
            <a:extLst>
              <a:ext uri="{FF2B5EF4-FFF2-40B4-BE49-F238E27FC236}">
                <a16:creationId xmlns:a16="http://schemas.microsoft.com/office/drawing/2014/main" id="{99075924-319A-47B8-AD2A-F4263FDD627C}"/>
              </a:ext>
            </a:extLst>
          </p:cNvPr>
          <p:cNvPicPr>
            <a:picLocks noChangeAspect="1"/>
          </p:cNvPicPr>
          <p:nvPr/>
        </p:nvPicPr>
        <p:blipFill>
          <a:blip r:embed="rId3"/>
          <a:stretch>
            <a:fillRect/>
          </a:stretch>
        </p:blipFill>
        <p:spPr>
          <a:xfrm>
            <a:off x="3468349" y="1445724"/>
            <a:ext cx="5340914" cy="1580003"/>
          </a:xfrm>
          <a:prstGeom prst="rect">
            <a:avLst/>
          </a:prstGeom>
        </p:spPr>
      </p:pic>
      <p:pic>
        <p:nvPicPr>
          <p:cNvPr id="8" name="圖片 7">
            <a:extLst>
              <a:ext uri="{FF2B5EF4-FFF2-40B4-BE49-F238E27FC236}">
                <a16:creationId xmlns:a16="http://schemas.microsoft.com/office/drawing/2014/main" id="{C5564E8A-40A5-46D3-AADB-FA840840A42E}"/>
              </a:ext>
            </a:extLst>
          </p:cNvPr>
          <p:cNvPicPr>
            <a:picLocks noChangeAspect="1"/>
          </p:cNvPicPr>
          <p:nvPr/>
        </p:nvPicPr>
        <p:blipFill>
          <a:blip r:embed="rId4"/>
          <a:stretch>
            <a:fillRect/>
          </a:stretch>
        </p:blipFill>
        <p:spPr>
          <a:xfrm>
            <a:off x="494660" y="4440726"/>
            <a:ext cx="8314603" cy="1140738"/>
          </a:xfrm>
          <a:prstGeom prst="rect">
            <a:avLst/>
          </a:prstGeom>
        </p:spPr>
      </p:pic>
    </p:spTree>
    <p:extLst>
      <p:ext uri="{BB962C8B-B14F-4D97-AF65-F5344CB8AC3E}">
        <p14:creationId xmlns:p14="http://schemas.microsoft.com/office/powerpoint/2010/main" val="2753927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9BFFE0-6C57-4B9E-B802-8CBBFE5CA707}"/>
              </a:ext>
            </a:extLst>
          </p:cNvPr>
          <p:cNvSpPr>
            <a:spLocks noGrp="1"/>
          </p:cNvSpPr>
          <p:nvPr>
            <p:ph type="title"/>
          </p:nvPr>
        </p:nvSpPr>
        <p:spPr/>
        <p:txBody>
          <a:bodyPr/>
          <a:lstStyle/>
          <a:p>
            <a:r>
              <a:rPr lang="en-US" altLang="zh-TW" dirty="0"/>
              <a:t>VAE</a:t>
            </a:r>
            <a:r>
              <a:rPr lang="zh-TW" altLang="en-US" dirty="0"/>
              <a:t> </a:t>
            </a:r>
            <a:r>
              <a:rPr lang="en-US" altLang="zh-TW" dirty="0"/>
              <a:t>for molecule design</a:t>
            </a:r>
            <a:endParaRPr lang="en-US" dirty="0"/>
          </a:p>
        </p:txBody>
      </p:sp>
      <p:sp>
        <p:nvSpPr>
          <p:cNvPr id="4" name="投影片編號版面配置區 3">
            <a:extLst>
              <a:ext uri="{FF2B5EF4-FFF2-40B4-BE49-F238E27FC236}">
                <a16:creationId xmlns:a16="http://schemas.microsoft.com/office/drawing/2014/main" id="{241900F6-8D5E-4BDB-A639-81C6176D672E}"/>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pic>
        <p:nvPicPr>
          <p:cNvPr id="5" name="Picture 4">
            <a:extLst>
              <a:ext uri="{FF2B5EF4-FFF2-40B4-BE49-F238E27FC236}">
                <a16:creationId xmlns:a16="http://schemas.microsoft.com/office/drawing/2014/main" id="{5951CE6C-CF63-491C-B1B7-46028C922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148" y="2375569"/>
            <a:ext cx="3432242" cy="388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a:extLst>
              <a:ext uri="{FF2B5EF4-FFF2-40B4-BE49-F238E27FC236}">
                <a16:creationId xmlns:a16="http://schemas.microsoft.com/office/drawing/2014/main" id="{AD3076C0-2F70-4325-84A6-09B193188E64}"/>
              </a:ext>
            </a:extLst>
          </p:cNvPr>
          <p:cNvSpPr txBox="1"/>
          <p:nvPr/>
        </p:nvSpPr>
        <p:spPr>
          <a:xfrm>
            <a:off x="-13062" y="6656541"/>
            <a:ext cx="8085908" cy="215444"/>
          </a:xfrm>
          <a:prstGeom prst="rect">
            <a:avLst/>
          </a:prstGeom>
          <a:noFill/>
        </p:spPr>
        <p:txBody>
          <a:bodyPr wrap="square">
            <a:spAutoFit/>
          </a:bodyPr>
          <a:lstStyle/>
          <a:p>
            <a:pPr>
              <a:spcBef>
                <a:spcPts val="0"/>
              </a:spcBef>
              <a:spcAft>
                <a:spcPts val="0"/>
              </a:spcAft>
            </a:pPr>
            <a:r>
              <a:rPr lang="en-US" sz="800" dirty="0" err="1">
                <a:effectLst/>
              </a:rPr>
              <a:t>Jin</a:t>
            </a:r>
            <a:r>
              <a:rPr lang="en-US" sz="800" dirty="0">
                <a:effectLst/>
              </a:rPr>
              <a:t>, W.; </a:t>
            </a:r>
            <a:r>
              <a:rPr lang="en-US" sz="800" dirty="0" err="1">
                <a:effectLst/>
              </a:rPr>
              <a:t>Barzilay</a:t>
            </a:r>
            <a:r>
              <a:rPr lang="en-US" sz="800" dirty="0">
                <a:effectLst/>
              </a:rPr>
              <a:t>, R.; </a:t>
            </a:r>
            <a:r>
              <a:rPr lang="en-US" sz="800" dirty="0" err="1">
                <a:effectLst/>
              </a:rPr>
              <a:t>Jaakkola</a:t>
            </a:r>
            <a:r>
              <a:rPr lang="en-US" sz="800" dirty="0">
                <a:effectLst/>
              </a:rPr>
              <a:t>, T. Junction Tree Variational Autoencoder for Molecular Graph Generation. </a:t>
            </a:r>
            <a:r>
              <a:rPr lang="en-US" sz="800" dirty="0" err="1">
                <a:effectLst/>
              </a:rPr>
              <a:t>arXiv</a:t>
            </a:r>
            <a:r>
              <a:rPr lang="en-US" sz="800" dirty="0">
                <a:effectLst/>
              </a:rPr>
              <a:t> March 29, 2019. </a:t>
            </a:r>
            <a:r>
              <a:rPr lang="en-US" sz="800" dirty="0">
                <a:effectLst/>
                <a:hlinkClick r:id="rId3"/>
              </a:rPr>
              <a:t>https://doi.org/10.48550/arXiv.1802.04364</a:t>
            </a:r>
            <a:r>
              <a:rPr lang="en-US" sz="800" dirty="0">
                <a:effectLst/>
              </a:rPr>
              <a:t>.</a:t>
            </a:r>
          </a:p>
        </p:txBody>
      </p:sp>
      <p:pic>
        <p:nvPicPr>
          <p:cNvPr id="8" name="圖片 7">
            <a:extLst>
              <a:ext uri="{FF2B5EF4-FFF2-40B4-BE49-F238E27FC236}">
                <a16:creationId xmlns:a16="http://schemas.microsoft.com/office/drawing/2014/main" id="{EF4AEBE1-4BA3-41FB-A569-52112D3AE8F8}"/>
              </a:ext>
            </a:extLst>
          </p:cNvPr>
          <p:cNvPicPr>
            <a:picLocks noChangeAspect="1"/>
          </p:cNvPicPr>
          <p:nvPr/>
        </p:nvPicPr>
        <p:blipFill>
          <a:blip r:embed="rId4"/>
          <a:stretch>
            <a:fillRect/>
          </a:stretch>
        </p:blipFill>
        <p:spPr>
          <a:xfrm>
            <a:off x="317945" y="1163450"/>
            <a:ext cx="4180648" cy="1143000"/>
          </a:xfrm>
          <a:prstGeom prst="rect">
            <a:avLst/>
          </a:prstGeom>
        </p:spPr>
      </p:pic>
      <p:pic>
        <p:nvPicPr>
          <p:cNvPr id="9" name="圖片 8">
            <a:extLst>
              <a:ext uri="{FF2B5EF4-FFF2-40B4-BE49-F238E27FC236}">
                <a16:creationId xmlns:a16="http://schemas.microsoft.com/office/drawing/2014/main" id="{A783A9F1-B87B-4833-9266-CEF05631DB7C}"/>
              </a:ext>
            </a:extLst>
          </p:cNvPr>
          <p:cNvPicPr>
            <a:picLocks noChangeAspect="1"/>
          </p:cNvPicPr>
          <p:nvPr/>
        </p:nvPicPr>
        <p:blipFill>
          <a:blip r:embed="rId5"/>
          <a:stretch>
            <a:fillRect/>
          </a:stretch>
        </p:blipFill>
        <p:spPr>
          <a:xfrm>
            <a:off x="4572000" y="4416130"/>
            <a:ext cx="4032885" cy="1689791"/>
          </a:xfrm>
          <a:prstGeom prst="rect">
            <a:avLst/>
          </a:prstGeom>
        </p:spPr>
      </p:pic>
      <p:pic>
        <p:nvPicPr>
          <p:cNvPr id="10" name="圖片 9">
            <a:extLst>
              <a:ext uri="{FF2B5EF4-FFF2-40B4-BE49-F238E27FC236}">
                <a16:creationId xmlns:a16="http://schemas.microsoft.com/office/drawing/2014/main" id="{76D40E83-C11D-4257-9BA2-B4307CB94FC0}"/>
              </a:ext>
            </a:extLst>
          </p:cNvPr>
          <p:cNvPicPr>
            <a:picLocks noChangeAspect="1"/>
          </p:cNvPicPr>
          <p:nvPr/>
        </p:nvPicPr>
        <p:blipFill>
          <a:blip r:embed="rId6"/>
          <a:stretch>
            <a:fillRect/>
          </a:stretch>
        </p:blipFill>
        <p:spPr>
          <a:xfrm>
            <a:off x="4748729" y="1163450"/>
            <a:ext cx="3532611" cy="1573348"/>
          </a:xfrm>
          <a:prstGeom prst="rect">
            <a:avLst/>
          </a:prstGeom>
        </p:spPr>
      </p:pic>
      <p:pic>
        <p:nvPicPr>
          <p:cNvPr id="11" name="圖片 10">
            <a:extLst>
              <a:ext uri="{FF2B5EF4-FFF2-40B4-BE49-F238E27FC236}">
                <a16:creationId xmlns:a16="http://schemas.microsoft.com/office/drawing/2014/main" id="{7455A8FA-771F-401C-AF01-9CE3D7298D14}"/>
              </a:ext>
            </a:extLst>
          </p:cNvPr>
          <p:cNvPicPr>
            <a:picLocks noChangeAspect="1"/>
          </p:cNvPicPr>
          <p:nvPr/>
        </p:nvPicPr>
        <p:blipFill>
          <a:blip r:embed="rId7"/>
          <a:stretch>
            <a:fillRect/>
          </a:stretch>
        </p:blipFill>
        <p:spPr>
          <a:xfrm>
            <a:off x="4748729" y="2893084"/>
            <a:ext cx="3532611" cy="1215802"/>
          </a:xfrm>
          <a:prstGeom prst="rect">
            <a:avLst/>
          </a:prstGeom>
        </p:spPr>
      </p:pic>
      <p:pic>
        <p:nvPicPr>
          <p:cNvPr id="12" name="圖片 11">
            <a:extLst>
              <a:ext uri="{FF2B5EF4-FFF2-40B4-BE49-F238E27FC236}">
                <a16:creationId xmlns:a16="http://schemas.microsoft.com/office/drawing/2014/main" id="{BD2DB24B-850F-40E3-9502-25C6240D2B9A}"/>
              </a:ext>
            </a:extLst>
          </p:cNvPr>
          <p:cNvPicPr>
            <a:picLocks noChangeAspect="1"/>
          </p:cNvPicPr>
          <p:nvPr/>
        </p:nvPicPr>
        <p:blipFill>
          <a:blip r:embed="rId8"/>
          <a:stretch>
            <a:fillRect/>
          </a:stretch>
        </p:blipFill>
        <p:spPr>
          <a:xfrm>
            <a:off x="4878955" y="4137461"/>
            <a:ext cx="3272157" cy="255422"/>
          </a:xfrm>
          <a:prstGeom prst="rect">
            <a:avLst/>
          </a:prstGeom>
        </p:spPr>
      </p:pic>
    </p:spTree>
    <p:extLst>
      <p:ext uri="{BB962C8B-B14F-4D97-AF65-F5344CB8AC3E}">
        <p14:creationId xmlns:p14="http://schemas.microsoft.com/office/powerpoint/2010/main" val="156132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8CC26F-4588-C075-8D5B-FD5AE2E93C32}"/>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ACD477EB-86AD-771B-8E40-391F0907844D}"/>
              </a:ext>
            </a:extLst>
          </p:cNvPr>
          <p:cNvSpPr>
            <a:spLocks noGrp="1"/>
          </p:cNvSpPr>
          <p:nvPr>
            <p:ph idx="1"/>
          </p:nvPr>
        </p:nvSpPr>
        <p:spPr>
          <a:xfrm>
            <a:off x="457200" y="879893"/>
            <a:ext cx="8229600" cy="5408763"/>
          </a:xfrm>
        </p:spPr>
        <p:txBody>
          <a:bodyPr/>
          <a:lstStyle/>
          <a:p>
            <a:r>
              <a:rPr kumimoji="1" lang="en-US" altLang="zh-TW" dirty="0"/>
              <a:t>Go to Exercise 4</a:t>
            </a:r>
          </a:p>
          <a:p>
            <a:r>
              <a:rPr kumimoji="1" lang="en" altLang="zh-TW" dirty="0"/>
              <a:t>Click </a:t>
            </a:r>
            <a:r>
              <a:rPr kumimoji="1" lang="en" altLang="zh-TW" dirty="0" err="1"/>
              <a:t>Generatesample.ipynb</a:t>
            </a:r>
            <a:endParaRPr kumimoji="1" lang="en" altLang="zh-TW" dirty="0"/>
          </a:p>
          <a:p>
            <a:r>
              <a:rPr kumimoji="1" lang="en" altLang="zh-TW" dirty="0"/>
              <a:t>Run kernel </a:t>
            </a:r>
          </a:p>
          <a:p>
            <a:r>
              <a:rPr kumimoji="1" lang="en" altLang="zh-TW" dirty="0"/>
              <a:t>Assign a smiles string that model can generate similar molecule</a:t>
            </a:r>
          </a:p>
          <a:p>
            <a:r>
              <a:rPr kumimoji="1" lang="en-US" altLang="zh-TW" dirty="0"/>
              <a:t>Run kernel</a:t>
            </a:r>
          </a:p>
          <a:p>
            <a:r>
              <a:rPr kumimoji="1" lang="en-US" altLang="zh-TW" dirty="0"/>
              <a:t>Model generate nearby molecule</a:t>
            </a:r>
          </a:p>
          <a:p>
            <a:pPr marL="0" indent="0">
              <a:buNone/>
            </a:pPr>
            <a:endParaRPr kumimoji="1" lang="zh-TW" altLang="en-US" dirty="0"/>
          </a:p>
          <a:p>
            <a:endParaRPr kumimoji="1" lang="zh-TW" altLang="en-US" dirty="0"/>
          </a:p>
        </p:txBody>
      </p:sp>
      <p:sp>
        <p:nvSpPr>
          <p:cNvPr id="4" name="投影片編號版面配置區 3">
            <a:extLst>
              <a:ext uri="{FF2B5EF4-FFF2-40B4-BE49-F238E27FC236}">
                <a16:creationId xmlns:a16="http://schemas.microsoft.com/office/drawing/2014/main" id="{BC86A450-0424-77C5-FCF2-A3B478078DC4}"/>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pic>
        <p:nvPicPr>
          <p:cNvPr id="5" name="圖片 4">
            <a:extLst>
              <a:ext uri="{FF2B5EF4-FFF2-40B4-BE49-F238E27FC236}">
                <a16:creationId xmlns:a16="http://schemas.microsoft.com/office/drawing/2014/main" id="{89D4C2EE-EF24-AA36-E55C-2712CAAB82F9}"/>
              </a:ext>
            </a:extLst>
          </p:cNvPr>
          <p:cNvPicPr>
            <a:picLocks noChangeAspect="1"/>
          </p:cNvPicPr>
          <p:nvPr/>
        </p:nvPicPr>
        <p:blipFill>
          <a:blip r:embed="rId2"/>
          <a:stretch>
            <a:fillRect/>
          </a:stretch>
        </p:blipFill>
        <p:spPr>
          <a:xfrm>
            <a:off x="150863" y="4508182"/>
            <a:ext cx="8842274" cy="1780474"/>
          </a:xfrm>
          <a:prstGeom prst="rect">
            <a:avLst/>
          </a:prstGeom>
        </p:spPr>
      </p:pic>
    </p:spTree>
    <p:extLst>
      <p:ext uri="{BB962C8B-B14F-4D97-AF65-F5344CB8AC3E}">
        <p14:creationId xmlns:p14="http://schemas.microsoft.com/office/powerpoint/2010/main" val="373450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6381FB-C52F-E411-A9BB-846DA2FBEBA1}"/>
              </a:ext>
            </a:extLst>
          </p:cNvPr>
          <p:cNvSpPr>
            <a:spLocks noGrp="1"/>
          </p:cNvSpPr>
          <p:nvPr>
            <p:ph type="title"/>
          </p:nvPr>
        </p:nvSpPr>
        <p:spPr>
          <a:xfrm>
            <a:off x="2969328" y="106223"/>
            <a:ext cx="5546784" cy="651600"/>
          </a:xfrm>
        </p:spPr>
        <p:txBody>
          <a:bodyPr/>
          <a:lstStyle/>
          <a:p>
            <a:r>
              <a:rPr lang="en-US" altLang="zh-TW" i="0" dirty="0">
                <a:effectLst/>
                <a:latin typeface="arial" panose="020B0604020202020204" pitchFamily="34" charset="0"/>
              </a:rPr>
              <a:t>De</a:t>
            </a:r>
            <a:r>
              <a:rPr lang="en-US" altLang="zh-TW" dirty="0">
                <a:latin typeface="arial" panose="020B0604020202020204" pitchFamily="34" charset="0"/>
              </a:rPr>
              <a:t>ep</a:t>
            </a:r>
            <a:r>
              <a:rPr lang="en" altLang="zh-TW" i="0" dirty="0">
                <a:effectLst/>
                <a:latin typeface="arial" panose="020B0604020202020204" pitchFamily="34" charset="0"/>
              </a:rPr>
              <a:t> Learning </a:t>
            </a:r>
            <a:r>
              <a:rPr lang="en" altLang="zh-TW" dirty="0">
                <a:latin typeface="arial" panose="020B0604020202020204" pitchFamily="34" charset="0"/>
              </a:rPr>
              <a:t>F</a:t>
            </a:r>
            <a:r>
              <a:rPr lang="en" altLang="zh-TW" i="0" dirty="0">
                <a:effectLst/>
                <a:latin typeface="arial" panose="020B0604020202020204" pitchFamily="34" charset="0"/>
              </a:rPr>
              <a:t>ramework</a:t>
            </a:r>
            <a:endParaRPr kumimoji="1" lang="zh-TW" altLang="en-US" dirty="0"/>
          </a:p>
        </p:txBody>
      </p:sp>
      <p:sp>
        <p:nvSpPr>
          <p:cNvPr id="4" name="投影片編號版面配置區 3">
            <a:extLst>
              <a:ext uri="{FF2B5EF4-FFF2-40B4-BE49-F238E27FC236}">
                <a16:creationId xmlns:a16="http://schemas.microsoft.com/office/drawing/2014/main" id="{8ABF5CE7-6D55-08AE-30A2-F086EC763D50}"/>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2050" name="Picture 2">
            <a:extLst>
              <a:ext uri="{FF2B5EF4-FFF2-40B4-BE49-F238E27FC236}">
                <a16:creationId xmlns:a16="http://schemas.microsoft.com/office/drawing/2014/main" id="{B029829C-7DB6-EB97-EE1B-0FE2125218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8512" y="2446025"/>
            <a:ext cx="3218688" cy="18121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87416BA-7B5F-8662-CD57-181A9721DF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7280" y="4394794"/>
            <a:ext cx="3608832" cy="10456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45F02F-B8C2-3C1B-C649-161C38157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728" y="2599765"/>
            <a:ext cx="3913632" cy="167824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960C790-2A57-C886-A25C-4802E60AB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360" y="1319193"/>
            <a:ext cx="4572000" cy="124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72EC6D0-5565-5F73-FA47-240BF5E143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8128" y="4209420"/>
            <a:ext cx="3608832" cy="136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64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22F350-0E58-9877-BB75-43494054230B}"/>
              </a:ext>
            </a:extLst>
          </p:cNvPr>
          <p:cNvSpPr>
            <a:spLocks noGrp="1"/>
          </p:cNvSpPr>
          <p:nvPr>
            <p:ph type="title"/>
          </p:nvPr>
        </p:nvSpPr>
        <p:spPr>
          <a:xfrm>
            <a:off x="2847408" y="120004"/>
            <a:ext cx="6162480" cy="651600"/>
          </a:xfrm>
        </p:spPr>
        <p:txBody>
          <a:bodyPr/>
          <a:lstStyle/>
          <a:p>
            <a:r>
              <a:rPr lang="en" altLang="zh-TW" b="1" i="0" dirty="0">
                <a:effectLst/>
                <a:latin typeface="+mj-lt"/>
              </a:rPr>
              <a:t>Artificial Neural Network (ANN)</a:t>
            </a:r>
            <a:endParaRPr kumimoji="1" lang="zh-TW" altLang="en-US" dirty="0">
              <a:latin typeface="+mj-lt"/>
            </a:endParaRPr>
          </a:p>
        </p:txBody>
      </p:sp>
      <p:sp>
        <p:nvSpPr>
          <p:cNvPr id="4" name="日期版面配置區 3">
            <a:extLst>
              <a:ext uri="{FF2B5EF4-FFF2-40B4-BE49-F238E27FC236}">
                <a16:creationId xmlns:a16="http://schemas.microsoft.com/office/drawing/2014/main" id="{0FB7ACD6-7BE4-D15B-FFB7-0394D54CBE23}"/>
              </a:ext>
            </a:extLst>
          </p:cNvPr>
          <p:cNvSpPr>
            <a:spLocks noGrp="1"/>
          </p:cNvSpPr>
          <p:nvPr>
            <p:ph type="dt" sz="half" idx="10"/>
          </p:nvPr>
        </p:nvSpPr>
        <p:spPr>
          <a:xfrm>
            <a:off x="6756168" y="6400800"/>
            <a:ext cx="1079748" cy="32067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lumMod val="50000"/>
                    <a:lumOff val="50000"/>
                  </a:schemeClr>
                </a:solidFill>
                <a:latin typeface="Arial" pitchFamily="34" charset="0"/>
                <a:ea typeface="微軟正黑體" pitchFamily="34" charset="-12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D1461-E55A-4D82-BE17-51B51CBE1DD9}" type="datetime1">
              <a:rPr lang="zh-TW" altLang="en-US" smtClean="0"/>
              <a:pPr/>
              <a:t>2023/5/22</a:t>
            </a:fld>
            <a:endParaRPr lang="zh-TW" altLang="en-US"/>
          </a:p>
        </p:txBody>
      </p:sp>
      <p:sp>
        <p:nvSpPr>
          <p:cNvPr id="6" name="投影片編號版面配置區 5">
            <a:extLst>
              <a:ext uri="{FF2B5EF4-FFF2-40B4-BE49-F238E27FC236}">
                <a16:creationId xmlns:a16="http://schemas.microsoft.com/office/drawing/2014/main" id="{F67B2FC9-D7EC-8B54-222C-7FB283FDE860}"/>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3074" name="Picture 2">
            <a:extLst>
              <a:ext uri="{FF2B5EF4-FFF2-40B4-BE49-F238E27FC236}">
                <a16:creationId xmlns:a16="http://schemas.microsoft.com/office/drawing/2014/main" id="{06A4D4E5-3049-DBDC-E62D-F91E3B3C7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107" y="3902429"/>
            <a:ext cx="7605486" cy="281904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837BB874-3884-9255-4E40-A8A385D8C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107" y="1100634"/>
            <a:ext cx="7161900" cy="2819046"/>
          </a:xfrm>
          <a:prstGeom prst="rect">
            <a:avLst/>
          </a:prstGeom>
        </p:spPr>
      </p:pic>
    </p:spTree>
    <p:extLst>
      <p:ext uri="{BB962C8B-B14F-4D97-AF65-F5344CB8AC3E}">
        <p14:creationId xmlns:p14="http://schemas.microsoft.com/office/powerpoint/2010/main" val="765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B72DD3-D07D-B824-6A49-AE06C68FB524}"/>
              </a:ext>
            </a:extLst>
          </p:cNvPr>
          <p:cNvSpPr>
            <a:spLocks noGrp="1"/>
          </p:cNvSpPr>
          <p:nvPr>
            <p:ph type="title"/>
          </p:nvPr>
        </p:nvSpPr>
        <p:spPr>
          <a:xfrm>
            <a:off x="2878873" y="51653"/>
            <a:ext cx="5546784" cy="651600"/>
          </a:xfrm>
        </p:spPr>
        <p:txBody>
          <a:bodyPr/>
          <a:lstStyle/>
          <a:p>
            <a:r>
              <a:rPr kumimoji="1" lang="en-US" altLang="zh-TW" dirty="0"/>
              <a:t>Gradient descent</a:t>
            </a:r>
            <a:endParaRPr kumimoji="1" lang="zh-TW" altLang="en-US" dirty="0"/>
          </a:p>
        </p:txBody>
      </p:sp>
      <p:sp>
        <p:nvSpPr>
          <p:cNvPr id="4" name="投影片編號版面配置區 3">
            <a:extLst>
              <a:ext uri="{FF2B5EF4-FFF2-40B4-BE49-F238E27FC236}">
                <a16:creationId xmlns:a16="http://schemas.microsoft.com/office/drawing/2014/main" id="{A105EB83-9314-A5C8-0294-D8A22D950513}"/>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sp>
        <p:nvSpPr>
          <p:cNvPr id="5" name="內容版面配置區 4">
            <a:extLst>
              <a:ext uri="{FF2B5EF4-FFF2-40B4-BE49-F238E27FC236}">
                <a16:creationId xmlns:a16="http://schemas.microsoft.com/office/drawing/2014/main" id="{305C5697-0FDD-6C75-106E-D909BBB91746}"/>
              </a:ext>
            </a:extLst>
          </p:cNvPr>
          <p:cNvSpPr>
            <a:spLocks noGrp="1"/>
          </p:cNvSpPr>
          <p:nvPr>
            <p:ph idx="1"/>
          </p:nvPr>
        </p:nvSpPr>
        <p:spPr/>
        <p:txBody>
          <a:bodyPr>
            <a:noAutofit/>
          </a:bodyPr>
          <a:lstStyle/>
          <a:p>
            <a:pPr marL="0" indent="0" algn="l">
              <a:buNone/>
            </a:pPr>
            <a:endParaRPr lang="en" altLang="zh-TW" sz="1800" b="0" i="0" dirty="0">
              <a:effectLst/>
              <a:latin typeface="+mn-lt"/>
            </a:endParaRPr>
          </a:p>
          <a:p>
            <a:pPr algn="l"/>
            <a:endParaRPr lang="en" altLang="zh-TW" sz="1800" b="0" i="0" dirty="0">
              <a:effectLst/>
              <a:latin typeface="+mn-lt"/>
            </a:endParaRPr>
          </a:p>
          <a:p>
            <a:pPr marL="0" indent="0" algn="l">
              <a:buNone/>
            </a:pPr>
            <a:endParaRPr lang="en" altLang="zh-TW" sz="1800" dirty="0">
              <a:latin typeface="+mn-lt"/>
            </a:endParaRPr>
          </a:p>
          <a:p>
            <a:pPr marL="0" indent="0" algn="l">
              <a:buNone/>
            </a:pPr>
            <a:endParaRPr lang="en" altLang="zh-TW" sz="1800" dirty="0">
              <a:latin typeface="+mn-lt"/>
            </a:endParaRPr>
          </a:p>
          <a:p>
            <a:pPr marL="0" indent="0" algn="l">
              <a:buNone/>
            </a:pPr>
            <a:endParaRPr lang="en" altLang="zh-TW" sz="1800" dirty="0">
              <a:latin typeface="+mn-lt"/>
            </a:endParaRPr>
          </a:p>
          <a:p>
            <a:pPr marL="0" indent="0" algn="l">
              <a:buNone/>
            </a:pPr>
            <a:endParaRPr lang="en" altLang="zh-TW" sz="1800" dirty="0">
              <a:latin typeface="+mn-lt"/>
            </a:endParaRPr>
          </a:p>
          <a:p>
            <a:pPr marL="0" indent="0" algn="l">
              <a:buNone/>
            </a:pPr>
            <a:endParaRPr lang="en" altLang="zh-TW" sz="1800" dirty="0">
              <a:latin typeface="+mn-lt"/>
            </a:endParaRPr>
          </a:p>
          <a:p>
            <a:pPr marL="0" indent="0" algn="l">
              <a:buNone/>
            </a:pPr>
            <a:endParaRPr lang="en" altLang="zh-TW" sz="1800" dirty="0">
              <a:latin typeface="+mn-lt"/>
            </a:endParaRPr>
          </a:p>
          <a:p>
            <a:pPr marL="0" indent="0" algn="l">
              <a:buNone/>
            </a:pPr>
            <a:endParaRPr lang="en" altLang="zh-TW" sz="1800" b="0" i="0" dirty="0">
              <a:effectLst/>
              <a:latin typeface="+mn-lt"/>
            </a:endParaRPr>
          </a:p>
          <a:p>
            <a:pPr algn="l"/>
            <a:r>
              <a:rPr lang="en" altLang="zh-TW" sz="1800" b="0" i="0" dirty="0">
                <a:effectLst/>
                <a:latin typeface="+mn-lt"/>
              </a:rPr>
              <a:t>Gradient descent is an optimization algorithm used in machine learning to minimize the loss or error of a model. It iteratively adjusts the model's parameters by taking steps proportional to the negative gradient of the loss function. It aims to find the optimal values that minimize the error and improve model performance.</a:t>
            </a:r>
          </a:p>
          <a:p>
            <a:br>
              <a:rPr lang="en" altLang="zh-TW" sz="1800" dirty="0">
                <a:latin typeface="+mn-lt"/>
              </a:rPr>
            </a:br>
            <a:endParaRPr kumimoji="1" lang="zh-TW" altLang="en-US" sz="1800" dirty="0">
              <a:latin typeface="+mn-lt"/>
            </a:endParaRPr>
          </a:p>
        </p:txBody>
      </p:sp>
      <p:pic>
        <p:nvPicPr>
          <p:cNvPr id="6" name="Picture 4" descr="這條曲線代表所有的 output 跟正確答案的差，因此最低點就最接近正確答案。你發現到其中的難題了嗎？">
            <a:extLst>
              <a:ext uri="{FF2B5EF4-FFF2-40B4-BE49-F238E27FC236}">
                <a16:creationId xmlns:a16="http://schemas.microsoft.com/office/drawing/2014/main" id="{A6ADD506-9907-5667-D783-6B6D598FFA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146" b="75832"/>
          <a:stretch/>
        </p:blipFill>
        <p:spPr bwMode="auto">
          <a:xfrm>
            <a:off x="60097" y="2177817"/>
            <a:ext cx="2451455" cy="970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這條曲線代表所有的 output 跟正確答案的差，因此最低點就最接近正確答案。你發現到其中的難題了嗎？">
            <a:extLst>
              <a:ext uri="{FF2B5EF4-FFF2-40B4-BE49-F238E27FC236}">
                <a16:creationId xmlns:a16="http://schemas.microsoft.com/office/drawing/2014/main" id="{5B7CC7BA-E817-ACC1-26FC-21500DA64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932"/>
          <a:stretch/>
        </p:blipFill>
        <p:spPr bwMode="auto">
          <a:xfrm>
            <a:off x="2318164" y="996171"/>
            <a:ext cx="6668203" cy="3658069"/>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F0E38678-114F-ADD0-F912-CD5A0B1E2F10}"/>
              </a:ext>
            </a:extLst>
          </p:cNvPr>
          <p:cNvPicPr>
            <a:picLocks noChangeAspect="1"/>
          </p:cNvPicPr>
          <p:nvPr/>
        </p:nvPicPr>
        <p:blipFill>
          <a:blip r:embed="rId3"/>
          <a:stretch>
            <a:fillRect/>
          </a:stretch>
        </p:blipFill>
        <p:spPr>
          <a:xfrm>
            <a:off x="4299364" y="2877038"/>
            <a:ext cx="1028700" cy="317500"/>
          </a:xfrm>
          <a:prstGeom prst="rect">
            <a:avLst/>
          </a:prstGeom>
        </p:spPr>
      </p:pic>
      <p:sp>
        <p:nvSpPr>
          <p:cNvPr id="9" name="文字方塊 8">
            <a:extLst>
              <a:ext uri="{FF2B5EF4-FFF2-40B4-BE49-F238E27FC236}">
                <a16:creationId xmlns:a16="http://schemas.microsoft.com/office/drawing/2014/main" id="{4867820B-9613-C3C8-94BD-AB84F239518A}"/>
              </a:ext>
            </a:extLst>
          </p:cNvPr>
          <p:cNvSpPr txBox="1"/>
          <p:nvPr/>
        </p:nvSpPr>
        <p:spPr>
          <a:xfrm>
            <a:off x="4299364" y="2825206"/>
            <a:ext cx="736099" cy="369332"/>
          </a:xfrm>
          <a:prstGeom prst="rect">
            <a:avLst/>
          </a:prstGeom>
          <a:noFill/>
        </p:spPr>
        <p:txBody>
          <a:bodyPr wrap="none" rtlCol="0">
            <a:spAutoFit/>
          </a:bodyPr>
          <a:lstStyle/>
          <a:p>
            <a:r>
              <a:rPr kumimoji="1" lang="en-US" altLang="zh-TW" dirty="0"/>
              <a:t>slope</a:t>
            </a:r>
            <a:endParaRPr kumimoji="1" lang="zh-TW" altLang="en-US" dirty="0"/>
          </a:p>
        </p:txBody>
      </p:sp>
      <p:pic>
        <p:nvPicPr>
          <p:cNvPr id="3074" name="Picture 2" descr="Difference between Batch Gradient Descent and Stochastic Gradient Descent -  GeeksforGeeks">
            <a:extLst>
              <a:ext uri="{FF2B5EF4-FFF2-40B4-BE49-F238E27FC236}">
                <a16:creationId xmlns:a16="http://schemas.microsoft.com/office/drawing/2014/main" id="{489ECABF-C7B3-45F6-BAE9-2BCCBA0E8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83" y="3066945"/>
            <a:ext cx="2540000" cy="89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888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E5520C-6065-8734-0150-D9071326EEF9}"/>
              </a:ext>
            </a:extLst>
          </p:cNvPr>
          <p:cNvSpPr>
            <a:spLocks noGrp="1"/>
          </p:cNvSpPr>
          <p:nvPr>
            <p:ph type="title"/>
          </p:nvPr>
        </p:nvSpPr>
        <p:spPr>
          <a:xfrm>
            <a:off x="2893444" y="-149616"/>
            <a:ext cx="5805548" cy="1143000"/>
          </a:xfrm>
        </p:spPr>
        <p:txBody>
          <a:bodyPr/>
          <a:lstStyle/>
          <a:p>
            <a:pPr algn="l"/>
            <a:r>
              <a:rPr lang="en" altLang="zh-TW" dirty="0">
                <a:latin typeface="+mj-lt"/>
              </a:rPr>
              <a:t>Learning Rate</a:t>
            </a:r>
            <a:endParaRPr lang="en" altLang="zh-TW" b="1" i="0" dirty="0">
              <a:effectLst/>
              <a:latin typeface="+mj-lt"/>
            </a:endParaRPr>
          </a:p>
        </p:txBody>
      </p:sp>
      <p:sp>
        <p:nvSpPr>
          <p:cNvPr id="4" name="日期版面配置區 3">
            <a:extLst>
              <a:ext uri="{FF2B5EF4-FFF2-40B4-BE49-F238E27FC236}">
                <a16:creationId xmlns:a16="http://schemas.microsoft.com/office/drawing/2014/main" id="{E5560AF5-E725-3BD8-0141-4FA623D1E471}"/>
              </a:ext>
            </a:extLst>
          </p:cNvPr>
          <p:cNvSpPr>
            <a:spLocks noGrp="1"/>
          </p:cNvSpPr>
          <p:nvPr>
            <p:ph type="dt" sz="half" idx="10"/>
          </p:nvPr>
        </p:nvSpPr>
        <p:spPr>
          <a:xfrm>
            <a:off x="6756168" y="6400800"/>
            <a:ext cx="1079748" cy="32067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lumMod val="50000"/>
                    <a:lumOff val="50000"/>
                  </a:schemeClr>
                </a:solidFill>
                <a:latin typeface="Arial" pitchFamily="34" charset="0"/>
                <a:ea typeface="微軟正黑體" pitchFamily="34" charset="-12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D1461-E55A-4D82-BE17-51B51CBE1DD9}" type="datetime1">
              <a:rPr lang="zh-TW" altLang="en-US" smtClean="0"/>
              <a:pPr/>
              <a:t>2023/5/22</a:t>
            </a:fld>
            <a:endParaRPr lang="zh-TW" altLang="en-US"/>
          </a:p>
        </p:txBody>
      </p:sp>
      <p:sp>
        <p:nvSpPr>
          <p:cNvPr id="6" name="投影片編號版面配置區 5">
            <a:extLst>
              <a:ext uri="{FF2B5EF4-FFF2-40B4-BE49-F238E27FC236}">
                <a16:creationId xmlns:a16="http://schemas.microsoft.com/office/drawing/2014/main" id="{49F36D3D-A7BE-8FFC-FA1E-1BB304BCAB7A}"/>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2050" name="Picture 2">
            <a:extLst>
              <a:ext uri="{FF2B5EF4-FFF2-40B4-BE49-F238E27FC236}">
                <a16:creationId xmlns:a16="http://schemas.microsoft.com/office/drawing/2014/main" id="{2F1614BC-9255-24D0-5A41-A9B57C017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384"/>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0FF74D8A-09E4-017F-FA42-C75C1AEC12CE}"/>
              </a:ext>
            </a:extLst>
          </p:cNvPr>
          <p:cNvSpPr txBox="1"/>
          <p:nvPr/>
        </p:nvSpPr>
        <p:spPr>
          <a:xfrm>
            <a:off x="3669792" y="6400800"/>
            <a:ext cx="1835759" cy="307777"/>
          </a:xfrm>
          <a:prstGeom prst="rect">
            <a:avLst/>
          </a:prstGeom>
          <a:noFill/>
        </p:spPr>
        <p:txBody>
          <a:bodyPr wrap="none" rtlCol="0">
            <a:spAutoFit/>
          </a:bodyPr>
          <a:lstStyle/>
          <a:p>
            <a:r>
              <a:rPr kumimoji="1" lang="en" altLang="zh-TW" sz="1400" dirty="0"/>
              <a:t>https://</a:t>
            </a:r>
            <a:r>
              <a:rPr kumimoji="1" lang="en" altLang="zh-TW" sz="1400" dirty="0" err="1"/>
              <a:t>towardsai.net</a:t>
            </a:r>
            <a:r>
              <a:rPr kumimoji="1" lang="en" altLang="zh-TW" sz="1400" dirty="0"/>
              <a:t>/</a:t>
            </a:r>
            <a:endParaRPr kumimoji="1" lang="zh-TW" altLang="en-US" sz="1400" dirty="0"/>
          </a:p>
        </p:txBody>
      </p:sp>
      <p:sp>
        <p:nvSpPr>
          <p:cNvPr id="9" name="文字方塊 8">
            <a:extLst>
              <a:ext uri="{FF2B5EF4-FFF2-40B4-BE49-F238E27FC236}">
                <a16:creationId xmlns:a16="http://schemas.microsoft.com/office/drawing/2014/main" id="{76F36DC8-DF73-C2D1-28A9-192B7F6FEC86}"/>
              </a:ext>
            </a:extLst>
          </p:cNvPr>
          <p:cNvSpPr txBox="1"/>
          <p:nvPr/>
        </p:nvSpPr>
        <p:spPr>
          <a:xfrm>
            <a:off x="1280591" y="5622511"/>
            <a:ext cx="6614160" cy="646331"/>
          </a:xfrm>
          <a:prstGeom prst="rect">
            <a:avLst/>
          </a:prstGeom>
          <a:noFill/>
        </p:spPr>
        <p:txBody>
          <a:bodyPr wrap="square">
            <a:spAutoFit/>
          </a:bodyPr>
          <a:lstStyle/>
          <a:p>
            <a:r>
              <a:rPr lang="en" altLang="zh-TW" dirty="0">
                <a:latin typeface="+mj-lt"/>
              </a:rPr>
              <a:t>Learning</a:t>
            </a:r>
            <a:r>
              <a:rPr lang="en" altLang="zh-TW" dirty="0"/>
              <a:t> rate </a:t>
            </a:r>
            <a:r>
              <a:rPr lang="en" altLang="zh-TW" b="0" i="0" dirty="0">
                <a:effectLst/>
              </a:rPr>
              <a:t>controls how much the parameters are adjusted based on the gradients of the loss function.</a:t>
            </a:r>
            <a:endParaRPr lang="zh-TW" altLang="en-US" dirty="0"/>
          </a:p>
        </p:txBody>
      </p:sp>
    </p:spTree>
    <p:extLst>
      <p:ext uri="{BB962C8B-B14F-4D97-AF65-F5344CB8AC3E}">
        <p14:creationId xmlns:p14="http://schemas.microsoft.com/office/powerpoint/2010/main" val="256080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8C296-5FA8-0852-742E-08757E466BB5}"/>
              </a:ext>
            </a:extLst>
          </p:cNvPr>
          <p:cNvSpPr>
            <a:spLocks noGrp="1"/>
          </p:cNvSpPr>
          <p:nvPr>
            <p:ph type="title"/>
          </p:nvPr>
        </p:nvSpPr>
        <p:spPr>
          <a:xfrm>
            <a:off x="2974457" y="60140"/>
            <a:ext cx="6169543" cy="651600"/>
          </a:xfrm>
        </p:spPr>
        <p:txBody>
          <a:bodyPr/>
          <a:lstStyle/>
          <a:p>
            <a:r>
              <a:rPr kumimoji="1" lang="en-US" altLang="zh-TW" dirty="0"/>
              <a:t>Activation Function</a:t>
            </a:r>
            <a:endParaRPr kumimoji="1" lang="zh-TW" altLang="en-US" dirty="0">
              <a:latin typeface="+mn-lt"/>
            </a:endParaRPr>
          </a:p>
        </p:txBody>
      </p:sp>
      <p:sp>
        <p:nvSpPr>
          <p:cNvPr id="4" name="投影片編號版面配置區 3">
            <a:extLst>
              <a:ext uri="{FF2B5EF4-FFF2-40B4-BE49-F238E27FC236}">
                <a16:creationId xmlns:a16="http://schemas.microsoft.com/office/drawing/2014/main" id="{C5B49B50-F0DF-4686-D818-FA4305AA54AA}"/>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sp>
        <p:nvSpPr>
          <p:cNvPr id="6" name="文字方塊 5">
            <a:extLst>
              <a:ext uri="{FF2B5EF4-FFF2-40B4-BE49-F238E27FC236}">
                <a16:creationId xmlns:a16="http://schemas.microsoft.com/office/drawing/2014/main" id="{A0FA89A9-73CD-E4CE-EB59-93D7779C2DE8}"/>
              </a:ext>
            </a:extLst>
          </p:cNvPr>
          <p:cNvSpPr txBox="1"/>
          <p:nvPr/>
        </p:nvSpPr>
        <p:spPr>
          <a:xfrm>
            <a:off x="516847" y="5083136"/>
            <a:ext cx="7813799" cy="2246769"/>
          </a:xfrm>
          <a:prstGeom prst="rect">
            <a:avLst/>
          </a:prstGeom>
          <a:noFill/>
        </p:spPr>
        <p:txBody>
          <a:bodyPr wrap="square">
            <a:spAutoFit/>
          </a:bodyPr>
          <a:lstStyle/>
          <a:p>
            <a:pPr algn="just"/>
            <a:r>
              <a:rPr lang="en" altLang="zh-TW" sz="2000" b="0" i="0" dirty="0">
                <a:effectLst/>
                <a:latin typeface="Arial" panose="020B0604020202020204" pitchFamily="34" charset="0"/>
                <a:cs typeface="Arial" panose="020B0604020202020204" pitchFamily="34" charset="0"/>
              </a:rPr>
              <a:t>Activation functions are important in machine learning because they introduce nonlinearity, allowing models to learn complex patterns and make non-linear predictions. They also help propagate gradients during training and control the output range of the model for better interpretation and performance.</a:t>
            </a:r>
          </a:p>
          <a:p>
            <a:br>
              <a:rPr lang="en" altLang="zh-TW" sz="2000" dirty="0">
                <a:latin typeface="Arial" panose="020B0604020202020204" pitchFamily="34" charset="0"/>
                <a:cs typeface="Arial" panose="020B0604020202020204" pitchFamily="34" charset="0"/>
              </a:rPr>
            </a:br>
            <a:endParaRPr lang="en" altLang="zh-TW" sz="2000" b="1" i="0" dirty="0">
              <a:effectLst/>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BA7351C1-5A36-EAAC-D9AD-C09819F45947}"/>
              </a:ext>
            </a:extLst>
          </p:cNvPr>
          <p:cNvPicPr>
            <a:picLocks noChangeAspect="1"/>
          </p:cNvPicPr>
          <p:nvPr/>
        </p:nvPicPr>
        <p:blipFill>
          <a:blip r:embed="rId2"/>
          <a:stretch>
            <a:fillRect/>
          </a:stretch>
        </p:blipFill>
        <p:spPr>
          <a:xfrm>
            <a:off x="1126239" y="1370572"/>
            <a:ext cx="6891521" cy="3359923"/>
          </a:xfrm>
          <a:prstGeom prst="rect">
            <a:avLst/>
          </a:prstGeom>
        </p:spPr>
      </p:pic>
    </p:spTree>
    <p:extLst>
      <p:ext uri="{BB962C8B-B14F-4D97-AF65-F5344CB8AC3E}">
        <p14:creationId xmlns:p14="http://schemas.microsoft.com/office/powerpoint/2010/main" val="1774290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1DB685F-A9B2-3ABC-88AD-E1345D81B47B}"/>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
        <p:nvSpPr>
          <p:cNvPr id="10" name="標題 9">
            <a:extLst>
              <a:ext uri="{FF2B5EF4-FFF2-40B4-BE49-F238E27FC236}">
                <a16:creationId xmlns:a16="http://schemas.microsoft.com/office/drawing/2014/main" id="{137F496E-4C6F-D12D-C11C-5391819C6514}"/>
              </a:ext>
            </a:extLst>
          </p:cNvPr>
          <p:cNvSpPr>
            <a:spLocks noGrp="1"/>
          </p:cNvSpPr>
          <p:nvPr>
            <p:ph type="title"/>
          </p:nvPr>
        </p:nvSpPr>
        <p:spPr/>
        <p:txBody>
          <a:bodyPr/>
          <a:lstStyle/>
          <a:p>
            <a:r>
              <a:rPr lang="en-US" altLang="zh-TW" dirty="0"/>
              <a:t>Activation Functions</a:t>
            </a:r>
            <a:endParaRPr lang="zh-TW" altLang="en-US" dirty="0"/>
          </a:p>
        </p:txBody>
      </p:sp>
      <p:pic>
        <p:nvPicPr>
          <p:cNvPr id="3078" name="Picture 6" descr="Introduction to Different Activation Functions for Deep Learning | by  Shruti Jadon | Medium">
            <a:extLst>
              <a:ext uri="{FF2B5EF4-FFF2-40B4-BE49-F238E27FC236}">
                <a16:creationId xmlns:a16="http://schemas.microsoft.com/office/drawing/2014/main" id="{56952FB1-903E-8E43-57C5-31535B53EC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42"/>
          <a:stretch/>
        </p:blipFill>
        <p:spPr bwMode="auto">
          <a:xfrm>
            <a:off x="0" y="1633728"/>
            <a:ext cx="9144000" cy="395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5064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49925</TotalTime>
  <Words>1382</Words>
  <Application>Microsoft Office PowerPoint</Application>
  <PresentationFormat>如螢幕大小 (4:3)</PresentationFormat>
  <Paragraphs>145</Paragraphs>
  <Slides>33</Slides>
  <Notes>4</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33</vt:i4>
      </vt:variant>
    </vt:vector>
  </HeadingPairs>
  <TitlesOfParts>
    <vt:vector size="41" baseType="lpstr">
      <vt:lpstr>Quattrocento Sans</vt:lpstr>
      <vt:lpstr>微軟正黑體</vt:lpstr>
      <vt:lpstr>新細明體</vt:lpstr>
      <vt:lpstr>Arial</vt:lpstr>
      <vt:lpstr>Arial</vt:lpstr>
      <vt:lpstr>Calibri</vt:lpstr>
      <vt:lpstr>Wingdings</vt:lpstr>
      <vt:lpstr>Office 佈景主題</vt:lpstr>
      <vt:lpstr>Machine Learning in Chemistry</vt:lpstr>
      <vt:lpstr>Machine learning Models</vt:lpstr>
      <vt:lpstr>Game changed in 2009</vt:lpstr>
      <vt:lpstr>Deep Learning Framework</vt:lpstr>
      <vt:lpstr>Artificial Neural Network (ANN)</vt:lpstr>
      <vt:lpstr>Gradient descent</vt:lpstr>
      <vt:lpstr>Learning Rate</vt:lpstr>
      <vt:lpstr>Activation Function</vt:lpstr>
      <vt:lpstr>Activation Functions</vt:lpstr>
      <vt:lpstr>Forward Propagation</vt:lpstr>
      <vt:lpstr>Backward Propagation</vt:lpstr>
      <vt:lpstr>Recurrent Neural Network (RNN)</vt:lpstr>
      <vt:lpstr>Convolutional Neural Network(CNN)</vt:lpstr>
      <vt:lpstr>Interactive</vt:lpstr>
      <vt:lpstr>Details about training model</vt:lpstr>
      <vt:lpstr>How batch size effect gradient descent</vt:lpstr>
      <vt:lpstr>Is larger batch size always perform well?</vt:lpstr>
      <vt:lpstr>Loss Function</vt:lpstr>
      <vt:lpstr>Parity plot</vt:lpstr>
      <vt:lpstr>Interactive</vt:lpstr>
      <vt:lpstr>Generative models</vt:lpstr>
      <vt:lpstr>Generative models</vt:lpstr>
      <vt:lpstr>Generative models</vt:lpstr>
      <vt:lpstr>Generative Adversarial Networks (GAN)</vt:lpstr>
      <vt:lpstr>Generative  Adversarial Network (GAN)</vt:lpstr>
      <vt:lpstr>Generative  Adversarial Network (GAN)</vt:lpstr>
      <vt:lpstr>Objective-Reinforced Generative Adversarial Networks (ORGAN)</vt:lpstr>
      <vt:lpstr>GAN for molecule design</vt:lpstr>
      <vt:lpstr>GAN for generating crystal structure</vt:lpstr>
      <vt:lpstr>Variational Autoencoder</vt:lpstr>
      <vt:lpstr>VAE for molecule design</vt:lpstr>
      <vt:lpstr>VAE for molecule design</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楊自雄</cp:lastModifiedBy>
  <cp:revision>1274</cp:revision>
  <dcterms:created xsi:type="dcterms:W3CDTF">2012-11-25T05:37:01Z</dcterms:created>
  <dcterms:modified xsi:type="dcterms:W3CDTF">2023-05-22T05:09:33Z</dcterms:modified>
</cp:coreProperties>
</file>